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99" r:id="rId3"/>
    <p:sldId id="257" r:id="rId4"/>
    <p:sldId id="298" r:id="rId5"/>
    <p:sldId id="260" r:id="rId6"/>
    <p:sldId id="317" r:id="rId7"/>
    <p:sldId id="282" r:id="rId8"/>
    <p:sldId id="283" r:id="rId9"/>
    <p:sldId id="284" r:id="rId10"/>
    <p:sldId id="308" r:id="rId11"/>
    <p:sldId id="309" r:id="rId12"/>
    <p:sldId id="316" r:id="rId13"/>
    <p:sldId id="311" r:id="rId14"/>
    <p:sldId id="312" r:id="rId15"/>
    <p:sldId id="275" r:id="rId16"/>
    <p:sldId id="285" r:id="rId17"/>
    <p:sldId id="286" r:id="rId18"/>
    <p:sldId id="315" r:id="rId19"/>
    <p:sldId id="261" r:id="rId20"/>
    <p:sldId id="274" r:id="rId21"/>
    <p:sldId id="276" r:id="rId22"/>
    <p:sldId id="278" r:id="rId23"/>
    <p:sldId id="280" r:id="rId24"/>
    <p:sldId id="314" r:id="rId25"/>
    <p:sldId id="279" r:id="rId26"/>
    <p:sldId id="287" r:id="rId27"/>
    <p:sldId id="296" r:id="rId28"/>
    <p:sldId id="304" r:id="rId29"/>
    <p:sldId id="307" r:id="rId30"/>
    <p:sldId id="281" r:id="rId31"/>
    <p:sldId id="291" r:id="rId32"/>
    <p:sldId id="293" r:id="rId33"/>
    <p:sldId id="28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0" autoAdjust="0"/>
    <p:restoredTop sz="95402" autoAdjust="0"/>
  </p:normalViewPr>
  <p:slideViewPr>
    <p:cSldViewPr snapToGrid="0" snapToObjects="1">
      <p:cViewPr>
        <p:scale>
          <a:sx n="100" d="100"/>
          <a:sy n="100" d="100"/>
        </p:scale>
        <p:origin x="-80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reads are relatively short (30 to 150 </a:t>
            </a:r>
            <a:r>
              <a:rPr lang="en-US" dirty="0" err="1" smtClean="0"/>
              <a:t>bp</a:t>
            </a:r>
            <a:r>
              <a:rPr lang="en-US" dirty="0" smtClean="0"/>
              <a:t>), making it hard to unambiguously assign them to a specific location in the genome, especially in the presence of sequencing errors and repeat sequences.</a:t>
            </a:r>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13</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Chr</a:t>
            </a:r>
            <a:r>
              <a:rPr lang="en-US" dirty="0" smtClean="0"/>
              <a:t>; </a:t>
            </a:r>
            <a:r>
              <a:rPr lang="en-US" dirty="0" err="1" smtClean="0"/>
              <a:t>pos</a:t>
            </a:r>
            <a:endParaRPr lang="en-US" dirty="0" smtClean="0"/>
          </a:p>
          <a:p>
            <a:r>
              <a:rPr lang="en-US" dirty="0" smtClean="0"/>
              <a:t>orientation</a:t>
            </a:r>
          </a:p>
          <a:p>
            <a:r>
              <a:rPr lang="en-US" dirty="0" smtClean="0"/>
              <a:t>Match, mismatch</a:t>
            </a:r>
            <a:r>
              <a:rPr lang="en-US" baseline="0" dirty="0" smtClean="0"/>
              <a:t>; gap</a:t>
            </a:r>
          </a:p>
          <a:p>
            <a:r>
              <a:rPr lang="en-US" baseline="0" dirty="0" smtClean="0"/>
              <a:t>Mapping score</a:t>
            </a:r>
          </a:p>
          <a:p>
            <a:endParaRPr lang="en-US" baseline="0" dirty="0" smtClean="0"/>
          </a:p>
          <a:p>
            <a:r>
              <a:rPr lang="en-US" baseline="0" dirty="0" smtClean="0"/>
              <a:t>Paired?</a:t>
            </a:r>
          </a:p>
          <a:p>
            <a:r>
              <a:rPr lang="en-US" baseline="0" dirty="0" smtClean="0"/>
              <a:t>Distance?</a:t>
            </a:r>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B7D04CBB-41C6-9848-8788-70E8C4D394B8}" type="slidenum">
              <a:rPr lang="en-US" smtClean="0"/>
              <a:t>18</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extended CIGAR and the pileup output.</a:t>
            </a:r>
          </a:p>
          <a:p>
            <a:endParaRPr lang="en-US" dirty="0" smtClean="0"/>
          </a:p>
          <a:p>
            <a:r>
              <a:rPr lang="en-US" dirty="0" smtClean="0"/>
              <a:t>(a) Alignments of one pair of reads and three single-end reads.</a:t>
            </a:r>
          </a:p>
          <a:p>
            <a:endParaRPr lang="en-US" dirty="0" smtClean="0"/>
          </a:p>
          <a:p>
            <a:r>
              <a:rPr lang="en-US" dirty="0" smtClean="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smtClean="0"/>
          </a:p>
          <a:p>
            <a:r>
              <a:rPr lang="en-US" dirty="0" smtClean="0"/>
              <a:t>(c) Simplified pileup output by </a:t>
            </a:r>
            <a:r>
              <a:rPr lang="en-US" dirty="0" err="1" smtClean="0"/>
              <a:t>SAMtools</a:t>
            </a:r>
            <a:r>
              <a:rPr lang="en-US" dirty="0" smtClean="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19</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view, the first line shows the genome coordinates, the second line shows the reference sequence, and the third line shows the consensus sequence determined from the aligned reads. Throughout </a:t>
            </a:r>
            <a:r>
              <a:rPr lang="en-US" dirty="0" err="1" smtClean="0"/>
              <a:t>tview</a:t>
            </a:r>
            <a:r>
              <a:rPr lang="en-US" dirty="0" smtClean="0"/>
              <a:t>, a . indicates a match to the reference genome.</a:t>
            </a:r>
            <a:endParaRPr lang="en-US" dirty="0"/>
          </a:p>
        </p:txBody>
      </p:sp>
      <p:sp>
        <p:nvSpPr>
          <p:cNvPr id="4" name="Slide Number Placeholder 3"/>
          <p:cNvSpPr>
            <a:spLocks noGrp="1"/>
          </p:cNvSpPr>
          <p:nvPr>
            <p:ph type="sldNum" sz="quarter" idx="10"/>
          </p:nvPr>
        </p:nvSpPr>
        <p:spPr/>
        <p:txBody>
          <a:bodyPr/>
          <a:lstStyle/>
          <a:p>
            <a:fld id="{DC2B8C24-ACAE-AE41-B565-178ED93271F0}" type="slidenum">
              <a:rPr lang="en-US" smtClean="0"/>
              <a:t>29</a:t>
            </a:fld>
            <a:endParaRPr lang="en-US"/>
          </a:p>
        </p:txBody>
      </p:sp>
    </p:spTree>
    <p:extLst>
      <p:ext uri="{BB962C8B-B14F-4D97-AF65-F5344CB8AC3E}">
        <p14:creationId xmlns:p14="http://schemas.microsoft.com/office/powerpoint/2010/main" val="889485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FE8FA31-DE2C-274D-8843-5DF953A7876D}" type="datetime1">
              <a:rPr lang="en-US" smtClean="0"/>
              <a:t>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58787B-322A-4349-BA11-0FC5F6E20C7D}" type="datetime1">
              <a:rPr lang="en-US" smtClean="0"/>
              <a:t>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9ED37E-625D-1340-9C0A-B42CCD5D0B7C}" type="datetime1">
              <a:rPr lang="en-US" smtClean="0"/>
              <a:t>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32F3A-59C4-A844-86C8-475EB8292545}" type="datetime1">
              <a:rPr lang="en-US" smtClean="0"/>
              <a:t>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424AA4-4604-5545-B812-DD86EC6A81AE}" type="datetime1">
              <a:rPr lang="en-US" smtClean="0"/>
              <a:t>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C42389-B5D8-E341-B74F-4E7FE0612794}" type="datetime1">
              <a:rPr lang="en-US" smtClean="0"/>
              <a:t>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E9456C-E99B-3A4F-86B0-99FE25577E44}" type="datetime1">
              <a:rPr lang="en-US" smtClean="0"/>
              <a:t>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470025"/>
          </a:xfrm>
        </p:spPr>
        <p:txBody>
          <a:bodyPr>
            <a:normAutofit/>
          </a:bodyPr>
          <a:lstStyle/>
          <a:p>
            <a:r>
              <a:rPr lang="en-US" sz="3600" dirty="0" smtClean="0"/>
              <a:t>Alignment (II)</a:t>
            </a:r>
            <a:br>
              <a:rPr lang="en-US" sz="3600" dirty="0" smtClean="0"/>
            </a:br>
            <a:r>
              <a:rPr lang="en-US" sz="2800" dirty="0" smtClean="0"/>
              <a:t/>
            </a:r>
            <a:br>
              <a:rPr lang="en-US" sz="2800" dirty="0" smtClean="0"/>
            </a:br>
            <a:r>
              <a:rPr lang="en-US" sz="2000" dirty="0" smtClean="0"/>
              <a:t>Bioinformatics Applications</a:t>
            </a:r>
            <a:r>
              <a:rPr lang="en-US" sz="2000" dirty="0"/>
              <a:t> </a:t>
            </a:r>
            <a:r>
              <a:rPr lang="en-US" sz="2000" dirty="0" smtClean="0"/>
              <a:t>(</a:t>
            </a:r>
            <a:r>
              <a:rPr lang="en-US" sz="2000" dirty="0" smtClean="0"/>
              <a:t>PLPTH813</a:t>
            </a:r>
            <a:r>
              <a:rPr lang="en-US" sz="2000" dirty="0" smtClean="0"/>
              <a:t>)</a:t>
            </a:r>
            <a:endParaRPr lang="en-US" sz="2000" dirty="0"/>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smtClean="0"/>
              <a:t>Sanzhen Liu</a:t>
            </a:r>
          </a:p>
          <a:p>
            <a:endParaRPr lang="en-US" sz="2800" dirty="0"/>
          </a:p>
          <a:p>
            <a:r>
              <a:rPr lang="en-US" sz="2800" dirty="0"/>
              <a:t>2</a:t>
            </a:r>
            <a:r>
              <a:rPr lang="en-US" sz="2800" dirty="0" smtClean="0"/>
              <a:t>/</a:t>
            </a:r>
            <a:r>
              <a:rPr lang="en-US" sz="2800" dirty="0" smtClean="0"/>
              <a:t>21</a:t>
            </a:r>
            <a:r>
              <a:rPr lang="en-US" sz="2800" dirty="0" smtClean="0"/>
              <a:t>/2017</a:t>
            </a: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BWA searching</a:t>
            </a:r>
            <a:endParaRPr lang="en-US" dirty="0"/>
          </a:p>
        </p:txBody>
      </p:sp>
      <p:sp>
        <p:nvSpPr>
          <p:cNvPr id="4" name="Rounded Rectangle 3"/>
          <p:cNvSpPr/>
          <p:nvPr/>
        </p:nvSpPr>
        <p:spPr>
          <a:xfrm>
            <a:off x="1396999" y="1507054"/>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396999" y="2836332"/>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396998" y="2717800"/>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2361625" y="4622800"/>
            <a:ext cx="2513016" cy="584776"/>
          </a:xfrm>
          <a:prstGeom prst="rect">
            <a:avLst/>
          </a:prstGeom>
          <a:noFill/>
        </p:spPr>
        <p:txBody>
          <a:bodyPr wrap="square" rtlCol="0">
            <a:spAutoFit/>
          </a:bodyPr>
          <a:lstStyle/>
          <a:p>
            <a:r>
              <a:rPr lang="en-US" sz="3200" dirty="0" smtClean="0">
                <a:latin typeface="Courier"/>
                <a:cs typeface="Courier"/>
              </a:rPr>
              <a:t>ACGATGC</a:t>
            </a:r>
            <a:endParaRPr lang="en-US" sz="3200" dirty="0">
              <a:latin typeface="Courier"/>
              <a:cs typeface="Courier"/>
            </a:endParaRPr>
          </a:p>
        </p:txBody>
      </p:sp>
      <p:sp>
        <p:nvSpPr>
          <p:cNvPr id="73" name="Rectangle 72"/>
          <p:cNvSpPr/>
          <p:nvPr/>
        </p:nvSpPr>
        <p:spPr>
          <a:xfrm>
            <a:off x="3846588" y="2751667"/>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077612" y="2751667"/>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439180" y="1388521"/>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1591580" y="1388521"/>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1743980" y="1388521"/>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1845578" y="1388521"/>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2428741"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2682739"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2926041"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64644" y="1371587"/>
            <a:ext cx="1139217" cy="369332"/>
          </a:xfrm>
          <a:prstGeom prst="rect">
            <a:avLst/>
          </a:prstGeom>
          <a:noFill/>
        </p:spPr>
        <p:txBody>
          <a:bodyPr wrap="none" rtlCol="0">
            <a:spAutoFit/>
          </a:bodyPr>
          <a:lstStyle/>
          <a:p>
            <a:r>
              <a:rPr lang="en-US" dirty="0" smtClean="0"/>
              <a:t>Reference</a:t>
            </a:r>
            <a:endParaRPr lang="en-US" dirty="0"/>
          </a:p>
        </p:txBody>
      </p:sp>
      <p:sp>
        <p:nvSpPr>
          <p:cNvPr id="197" name="TextBox 196"/>
          <p:cNvSpPr txBox="1"/>
          <p:nvPr/>
        </p:nvSpPr>
        <p:spPr>
          <a:xfrm>
            <a:off x="401720" y="2712537"/>
            <a:ext cx="649149" cy="369332"/>
          </a:xfrm>
          <a:prstGeom prst="rect">
            <a:avLst/>
          </a:prstGeom>
          <a:noFill/>
        </p:spPr>
        <p:txBody>
          <a:bodyPr wrap="none" rtlCol="0">
            <a:spAutoFit/>
          </a:bodyPr>
          <a:lstStyle/>
          <a:p>
            <a:r>
              <a:rPr lang="en-US" dirty="0" smtClean="0"/>
              <a:t>BWA</a:t>
            </a:r>
            <a:endParaRPr lang="en-US" dirty="0"/>
          </a:p>
        </p:txBody>
      </p:sp>
      <p:sp>
        <p:nvSpPr>
          <p:cNvPr id="3" name="TextBox 2"/>
          <p:cNvSpPr txBox="1"/>
          <p:nvPr/>
        </p:nvSpPr>
        <p:spPr>
          <a:xfrm>
            <a:off x="2017491" y="4769934"/>
            <a:ext cx="359256" cy="369332"/>
          </a:xfrm>
          <a:prstGeom prst="rect">
            <a:avLst/>
          </a:prstGeom>
          <a:noFill/>
        </p:spPr>
        <p:txBody>
          <a:bodyPr wrap="none" rtlCol="0">
            <a:spAutoFit/>
          </a:bodyPr>
          <a:lstStyle/>
          <a:p>
            <a:r>
              <a:rPr lang="en-US" dirty="0" smtClean="0"/>
              <a:t>3’ </a:t>
            </a:r>
            <a:endParaRPr lang="en-US" dirty="0"/>
          </a:p>
        </p:txBody>
      </p:sp>
      <p:sp>
        <p:nvSpPr>
          <p:cNvPr id="87" name="TextBox 86"/>
          <p:cNvSpPr txBox="1"/>
          <p:nvPr/>
        </p:nvSpPr>
        <p:spPr>
          <a:xfrm>
            <a:off x="4224692" y="4769934"/>
            <a:ext cx="359256" cy="369332"/>
          </a:xfrm>
          <a:prstGeom prst="rect">
            <a:avLst/>
          </a:prstGeom>
          <a:noFill/>
        </p:spPr>
        <p:txBody>
          <a:bodyPr wrap="none" rtlCol="0">
            <a:spAutoFit/>
          </a:bodyPr>
          <a:lstStyle/>
          <a:p>
            <a:r>
              <a:rPr lang="en-US" dirty="0"/>
              <a:t>5</a:t>
            </a:r>
            <a:r>
              <a:rPr lang="en-US" dirty="0" smtClean="0"/>
              <a:t>’ </a:t>
            </a:r>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10</a:t>
            </a:fld>
            <a:endParaRPr lang="en-US"/>
          </a:p>
        </p:txBody>
      </p:sp>
    </p:spTree>
    <p:extLst>
      <p:ext uri="{BB962C8B-B14F-4D97-AF65-F5344CB8AC3E}">
        <p14:creationId xmlns:p14="http://schemas.microsoft.com/office/powerpoint/2010/main" val="1320723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BWA searching</a:t>
            </a:r>
            <a:endParaRPr lang="en-US" dirty="0"/>
          </a:p>
        </p:txBody>
      </p:sp>
      <p:sp>
        <p:nvSpPr>
          <p:cNvPr id="4" name="Rounded Rectangle 3"/>
          <p:cNvSpPr/>
          <p:nvPr/>
        </p:nvSpPr>
        <p:spPr>
          <a:xfrm>
            <a:off x="1396999" y="1507054"/>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396999" y="2836332"/>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2361625" y="4622800"/>
            <a:ext cx="2513016" cy="584776"/>
          </a:xfrm>
          <a:prstGeom prst="rect">
            <a:avLst/>
          </a:prstGeom>
          <a:noFill/>
        </p:spPr>
        <p:txBody>
          <a:bodyPr wrap="square" rtlCol="0">
            <a:spAutoFit/>
          </a:bodyPr>
          <a:lstStyle/>
          <a:p>
            <a:r>
              <a:rPr lang="en-US" sz="3200" dirty="0" smtClean="0">
                <a:latin typeface="Courier"/>
                <a:cs typeface="Courier"/>
              </a:rPr>
              <a:t>ACGATGC</a:t>
            </a:r>
            <a:endParaRPr lang="en-US" sz="3200" dirty="0">
              <a:latin typeface="Courier"/>
              <a:cs typeface="Courier"/>
            </a:endParaRPr>
          </a:p>
        </p:txBody>
      </p:sp>
      <p:sp>
        <p:nvSpPr>
          <p:cNvPr id="75" name="Rectangle 74"/>
          <p:cNvSpPr/>
          <p:nvPr/>
        </p:nvSpPr>
        <p:spPr>
          <a:xfrm>
            <a:off x="2514024" y="2717800"/>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7747691" y="2717800"/>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29616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149860" y="1388521"/>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585140" y="1388521"/>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1743980" y="1388521"/>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110329" y="2717800"/>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3688713" y="2717800"/>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3165342"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3410879" y="4639728"/>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673350"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907144"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164644" y="1371587"/>
            <a:ext cx="1139217" cy="369332"/>
          </a:xfrm>
          <a:prstGeom prst="rect">
            <a:avLst/>
          </a:prstGeom>
          <a:noFill/>
        </p:spPr>
        <p:txBody>
          <a:bodyPr wrap="none" rtlCol="0">
            <a:spAutoFit/>
          </a:bodyPr>
          <a:lstStyle/>
          <a:p>
            <a:r>
              <a:rPr lang="en-US" dirty="0" smtClean="0"/>
              <a:t>Reference</a:t>
            </a:r>
            <a:endParaRPr lang="en-US" dirty="0"/>
          </a:p>
        </p:txBody>
      </p:sp>
      <p:sp>
        <p:nvSpPr>
          <p:cNvPr id="103" name="TextBox 102"/>
          <p:cNvSpPr txBox="1"/>
          <p:nvPr/>
        </p:nvSpPr>
        <p:spPr>
          <a:xfrm>
            <a:off x="401720" y="2712537"/>
            <a:ext cx="649149" cy="369332"/>
          </a:xfrm>
          <a:prstGeom prst="rect">
            <a:avLst/>
          </a:prstGeom>
          <a:noFill/>
        </p:spPr>
        <p:txBody>
          <a:bodyPr wrap="none" rtlCol="0">
            <a:spAutoFit/>
          </a:bodyPr>
          <a:lstStyle/>
          <a:p>
            <a:r>
              <a:rPr lang="en-US" dirty="0" smtClean="0"/>
              <a:t>BWA</a:t>
            </a:r>
            <a:endParaRPr lang="en-US" dirty="0"/>
          </a:p>
        </p:txBody>
      </p:sp>
      <p:sp>
        <p:nvSpPr>
          <p:cNvPr id="37" name="TextBox 36"/>
          <p:cNvSpPr txBox="1"/>
          <p:nvPr/>
        </p:nvSpPr>
        <p:spPr>
          <a:xfrm>
            <a:off x="2017491" y="4769934"/>
            <a:ext cx="359256" cy="369332"/>
          </a:xfrm>
          <a:prstGeom prst="rect">
            <a:avLst/>
          </a:prstGeom>
          <a:noFill/>
        </p:spPr>
        <p:txBody>
          <a:bodyPr wrap="none" rtlCol="0">
            <a:spAutoFit/>
          </a:bodyPr>
          <a:lstStyle/>
          <a:p>
            <a:r>
              <a:rPr lang="en-US" dirty="0" smtClean="0"/>
              <a:t>3’ </a:t>
            </a:r>
            <a:endParaRPr lang="en-US" dirty="0"/>
          </a:p>
        </p:txBody>
      </p:sp>
      <p:sp>
        <p:nvSpPr>
          <p:cNvPr id="38" name="TextBox 37"/>
          <p:cNvSpPr txBox="1"/>
          <p:nvPr/>
        </p:nvSpPr>
        <p:spPr>
          <a:xfrm>
            <a:off x="4224692" y="4769934"/>
            <a:ext cx="359256" cy="369332"/>
          </a:xfrm>
          <a:prstGeom prst="rect">
            <a:avLst/>
          </a:prstGeom>
          <a:noFill/>
        </p:spPr>
        <p:txBody>
          <a:bodyPr wrap="none" rtlCol="0">
            <a:spAutoFit/>
          </a:bodyPr>
          <a:lstStyle/>
          <a:p>
            <a:r>
              <a:rPr lang="en-US" dirty="0"/>
              <a:t>5</a:t>
            </a:r>
            <a:r>
              <a:rPr lang="en-US" dirty="0" smtClean="0"/>
              <a:t>’ </a:t>
            </a:r>
            <a:endParaRPr lang="en-US" dirty="0"/>
          </a:p>
        </p:txBody>
      </p:sp>
      <p:sp>
        <p:nvSpPr>
          <p:cNvPr id="9" name="Slide Number Placeholder 8"/>
          <p:cNvSpPr>
            <a:spLocks noGrp="1"/>
          </p:cNvSpPr>
          <p:nvPr>
            <p:ph type="sldNum" sz="quarter" idx="12"/>
          </p:nvPr>
        </p:nvSpPr>
        <p:spPr/>
        <p:txBody>
          <a:bodyPr/>
          <a:lstStyle/>
          <a:p>
            <a:fld id="{9DA039C4-C5F2-1743-BB7A-5D831266C61E}" type="slidenum">
              <a:rPr lang="en-US" smtClean="0"/>
              <a:t>11</a:t>
            </a:fld>
            <a:endParaRPr lang="en-US"/>
          </a:p>
        </p:txBody>
      </p:sp>
    </p:spTree>
    <p:extLst>
      <p:ext uri="{BB962C8B-B14F-4D97-AF65-F5344CB8AC3E}">
        <p14:creationId xmlns:p14="http://schemas.microsoft.com/office/powerpoint/2010/main" val="3304714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63900" cy="772987"/>
          </a:xfrm>
        </p:spPr>
        <p:txBody>
          <a:bodyPr/>
          <a:lstStyle/>
          <a:p>
            <a:r>
              <a:rPr lang="en-US" dirty="0" smtClean="0"/>
              <a:t>Working flow</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12</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753" y="0"/>
            <a:ext cx="2973247" cy="6858000"/>
          </a:xfrm>
          <a:prstGeom prst="rect">
            <a:avLst/>
          </a:prstGeom>
        </p:spPr>
      </p:pic>
      <p:pic>
        <p:nvPicPr>
          <p:cNvPr id="7" name="Picture 6" descr="Screenshot 2017-02-20 22.52.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 y="1390525"/>
            <a:ext cx="6172853" cy="4060219"/>
          </a:xfrm>
          <a:prstGeom prst="rect">
            <a:avLst/>
          </a:prstGeom>
        </p:spPr>
      </p:pic>
    </p:spTree>
    <p:extLst>
      <p:ext uri="{BB962C8B-B14F-4D97-AF65-F5344CB8AC3E}">
        <p14:creationId xmlns:p14="http://schemas.microsoft.com/office/powerpoint/2010/main" val="21774053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87401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Alignment issues</a:t>
            </a:r>
            <a:endParaRPr lang="en-US" dirty="0"/>
          </a:p>
        </p:txBody>
      </p:sp>
      <p:sp>
        <p:nvSpPr>
          <p:cNvPr id="3" name="Content Placeholder 2"/>
          <p:cNvSpPr>
            <a:spLocks noGrp="1"/>
          </p:cNvSpPr>
          <p:nvPr>
            <p:ph idx="1"/>
          </p:nvPr>
        </p:nvSpPr>
        <p:spPr>
          <a:xfrm>
            <a:off x="1253066" y="1393342"/>
            <a:ext cx="6951133" cy="4169257"/>
          </a:xfrm>
        </p:spPr>
        <p:txBody>
          <a:bodyPr>
            <a:normAutofit/>
          </a:bodyPr>
          <a:lstStyle/>
          <a:p>
            <a:r>
              <a:rPr lang="en-US" dirty="0" smtClean="0"/>
              <a:t>Repeats</a:t>
            </a:r>
          </a:p>
          <a:p>
            <a:endParaRPr lang="en-US" dirty="0"/>
          </a:p>
          <a:p>
            <a:endParaRPr lang="en-US" dirty="0" smtClean="0"/>
          </a:p>
          <a:p>
            <a:endParaRPr lang="en-US" dirty="0"/>
          </a:p>
          <a:p>
            <a:endParaRPr lang="en-US" dirty="0" smtClean="0"/>
          </a:p>
          <a:p>
            <a:r>
              <a:rPr lang="en-US" dirty="0" smtClean="0"/>
              <a:t>Sequencing errors</a:t>
            </a:r>
          </a:p>
          <a:p>
            <a:r>
              <a:rPr lang="en-US" dirty="0" smtClean="0"/>
              <a:t>Polymorphisms (reference and sequenced sample)</a:t>
            </a:r>
          </a:p>
          <a:p>
            <a:r>
              <a:rPr lang="en-US" dirty="0" smtClean="0"/>
              <a:t>Quality of reference genomes (</a:t>
            </a:r>
            <a:r>
              <a:rPr lang="en-US" dirty="0" err="1" smtClean="0"/>
              <a:t>mis</a:t>
            </a:r>
            <a:r>
              <a:rPr lang="en-US" dirty="0" smtClean="0"/>
              <a:t>-assembly and incomplete genome) </a:t>
            </a:r>
            <a:endParaRPr lang="en-US" dirty="0"/>
          </a:p>
        </p:txBody>
      </p:sp>
      <p:sp>
        <p:nvSpPr>
          <p:cNvPr id="4" name="Rectangle 3"/>
          <p:cNvSpPr/>
          <p:nvPr/>
        </p:nvSpPr>
        <p:spPr>
          <a:xfrm flipV="1">
            <a:off x="2717801" y="2873896"/>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873894"/>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0" y="2430563"/>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248136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39" y="248136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2" y="2185030"/>
            <a:ext cx="702123" cy="369332"/>
          </a:xfrm>
          <a:prstGeom prst="rect">
            <a:avLst/>
          </a:prstGeom>
          <a:noFill/>
        </p:spPr>
        <p:txBody>
          <a:bodyPr wrap="none" rtlCol="0">
            <a:spAutoFit/>
          </a:bodyPr>
          <a:lstStyle/>
          <a:p>
            <a:r>
              <a:rPr lang="en-US" dirty="0" smtClean="0"/>
              <a:t>reads</a:t>
            </a:r>
            <a:endParaRPr lang="en-US" dirty="0"/>
          </a:p>
        </p:txBody>
      </p:sp>
      <p:sp>
        <p:nvSpPr>
          <p:cNvPr id="24" name="TextBox 23"/>
          <p:cNvSpPr txBox="1"/>
          <p:nvPr/>
        </p:nvSpPr>
        <p:spPr>
          <a:xfrm>
            <a:off x="1910630" y="2738058"/>
            <a:ext cx="505267" cy="369332"/>
          </a:xfrm>
          <a:prstGeom prst="rect">
            <a:avLst/>
          </a:prstGeom>
          <a:noFill/>
        </p:spPr>
        <p:txBody>
          <a:bodyPr wrap="none" rtlCol="0">
            <a:spAutoFit/>
          </a:bodyPr>
          <a:lstStyle/>
          <a:p>
            <a:r>
              <a:rPr lang="en-US" dirty="0" smtClean="0"/>
              <a:t>Ref</a:t>
            </a:r>
            <a:endParaRPr lang="en-US" dirty="0"/>
          </a:p>
        </p:txBody>
      </p:sp>
      <p:sp>
        <p:nvSpPr>
          <p:cNvPr id="5" name="Slide Number Placeholder 4"/>
          <p:cNvSpPr>
            <a:spLocks noGrp="1"/>
          </p:cNvSpPr>
          <p:nvPr>
            <p:ph type="sldNum" sz="quarter" idx="12"/>
          </p:nvPr>
        </p:nvSpPr>
        <p:spPr/>
        <p:txBody>
          <a:bodyPr/>
          <a:lstStyle/>
          <a:p>
            <a:fld id="{9DA039C4-C5F2-1743-BB7A-5D831266C61E}" type="slidenum">
              <a:rPr lang="en-US" smtClean="0"/>
              <a:t>13</a:t>
            </a:fld>
            <a:endParaRPr lang="en-US"/>
          </a:p>
        </p:txBody>
      </p:sp>
    </p:spTree>
    <p:extLst>
      <p:ext uri="{BB962C8B-B14F-4D97-AF65-F5344CB8AC3E}">
        <p14:creationId xmlns:p14="http://schemas.microsoft.com/office/powerpoint/2010/main" val="5600250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a:t>
            </a:r>
            <a:endParaRPr lang="en-US" dirty="0"/>
          </a:p>
        </p:txBody>
      </p:sp>
      <p:sp>
        <p:nvSpPr>
          <p:cNvPr id="3" name="Content Placeholder 2"/>
          <p:cNvSpPr>
            <a:spLocks noGrp="1"/>
          </p:cNvSpPr>
          <p:nvPr>
            <p:ph idx="1"/>
          </p:nvPr>
        </p:nvSpPr>
        <p:spPr>
          <a:xfrm>
            <a:off x="389464" y="4669943"/>
            <a:ext cx="7035802" cy="562458"/>
          </a:xfrm>
        </p:spPr>
        <p:txBody>
          <a:bodyPr>
            <a:normAutofit/>
          </a:bodyPr>
          <a:lstStyle/>
          <a:p>
            <a:r>
              <a:rPr lang="en-US" dirty="0" smtClean="0"/>
              <a:t>Tolerance of mismatches or gaps for each alignment</a:t>
            </a:r>
          </a:p>
        </p:txBody>
      </p:sp>
      <p:sp>
        <p:nvSpPr>
          <p:cNvPr id="5" name="Content Placeholder 2"/>
          <p:cNvSpPr txBox="1">
            <a:spLocks/>
          </p:cNvSpPr>
          <p:nvPr/>
        </p:nvSpPr>
        <p:spPr>
          <a:xfrm>
            <a:off x="389464" y="289532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Longer reads or Paired-end reads</a:t>
            </a:r>
            <a:endParaRPr lang="en-US" dirty="0"/>
          </a:p>
        </p:txBody>
      </p:sp>
      <p:sp>
        <p:nvSpPr>
          <p:cNvPr id="7" name="Content Placeholder 2"/>
          <p:cNvSpPr txBox="1">
            <a:spLocks/>
          </p:cNvSpPr>
          <p:nvPr/>
        </p:nvSpPr>
        <p:spPr>
          <a:xfrm>
            <a:off x="389464" y="107485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Unique mapped reads</a:t>
            </a:r>
            <a:endParaRPr lang="en-US" dirty="0"/>
          </a:p>
        </p:txBody>
      </p:sp>
      <p:sp>
        <p:nvSpPr>
          <p:cNvPr id="8" name="Rectangle 7"/>
          <p:cNvSpPr/>
          <p:nvPr/>
        </p:nvSpPr>
        <p:spPr>
          <a:xfrm flipV="1">
            <a:off x="1210732" y="230478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3" y="2304667"/>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230466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87889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39" y="186133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912135"/>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8" y="1912135"/>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1" y="1615802"/>
            <a:ext cx="702123" cy="369332"/>
          </a:xfrm>
          <a:prstGeom prst="rect">
            <a:avLst/>
          </a:prstGeom>
          <a:noFill/>
        </p:spPr>
        <p:txBody>
          <a:bodyPr wrap="none" rtlCol="0">
            <a:spAutoFit/>
          </a:bodyPr>
          <a:lstStyle/>
          <a:p>
            <a:r>
              <a:rPr lang="en-US" dirty="0" smtClean="0"/>
              <a:t>reads</a:t>
            </a:r>
            <a:endParaRPr lang="en-US" dirty="0"/>
          </a:p>
        </p:txBody>
      </p:sp>
      <p:sp>
        <p:nvSpPr>
          <p:cNvPr id="16" name="Parallelogram 15"/>
          <p:cNvSpPr/>
          <p:nvPr/>
        </p:nvSpPr>
        <p:spPr>
          <a:xfrm flipH="1">
            <a:off x="5566827" y="1912764"/>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2301983"/>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1487858"/>
            <a:ext cx="364202" cy="369332"/>
          </a:xfrm>
          <a:prstGeom prst="rect">
            <a:avLst/>
          </a:prstGeom>
          <a:noFill/>
        </p:spPr>
        <p:txBody>
          <a:bodyPr wrap="none" rtlCol="0">
            <a:spAutoFit/>
          </a:bodyPr>
          <a:lstStyle/>
          <a:p>
            <a:r>
              <a:rPr lang="en-US" dirty="0" smtClean="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1487858"/>
            <a:ext cx="338554" cy="369332"/>
          </a:xfrm>
          <a:prstGeom prst="rect">
            <a:avLst/>
          </a:prstGeom>
          <a:noFill/>
        </p:spPr>
        <p:txBody>
          <a:bodyPr wrap="none" rtlCol="0">
            <a:spAutoFit/>
          </a:bodyPr>
          <a:lstStyle/>
          <a:p>
            <a:r>
              <a:rPr lang="en-US" dirty="0" smtClean="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29" y="2168830"/>
            <a:ext cx="505267" cy="369332"/>
          </a:xfrm>
          <a:prstGeom prst="rect">
            <a:avLst/>
          </a:prstGeom>
          <a:noFill/>
        </p:spPr>
        <p:txBody>
          <a:bodyPr wrap="none" rtlCol="0">
            <a:spAutoFit/>
          </a:bodyPr>
          <a:lstStyle/>
          <a:p>
            <a:r>
              <a:rPr lang="en-US" dirty="0" smtClean="0"/>
              <a:t>Ref</a:t>
            </a:r>
            <a:endParaRPr lang="en-US" dirty="0"/>
          </a:p>
        </p:txBody>
      </p:sp>
      <p:grpSp>
        <p:nvGrpSpPr>
          <p:cNvPr id="57" name="Group 56"/>
          <p:cNvGrpSpPr/>
          <p:nvPr/>
        </p:nvGrpSpPr>
        <p:grpSpPr>
          <a:xfrm>
            <a:off x="528439" y="336754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smtClean="0"/>
                <a:t>reads</a:t>
              </a:r>
              <a:endParaRPr lang="en-US" dirty="0"/>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smtClean="0"/>
                <a:t>Ref</a:t>
              </a:r>
              <a:endParaRPr lang="en-US" dirty="0"/>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smtClean="0"/>
                <a:t>…</a:t>
              </a:r>
              <a:endParaRPr lang="en-US" sz="2000" dirty="0"/>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531706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555598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164560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aligner: BWA</a:t>
            </a:r>
            <a:endParaRPr lang="en-US" dirty="0"/>
          </a:p>
        </p:txBody>
      </p:sp>
      <p:sp>
        <p:nvSpPr>
          <p:cNvPr id="3" name="Content Placeholder 2"/>
          <p:cNvSpPr>
            <a:spLocks noGrp="1"/>
          </p:cNvSpPr>
          <p:nvPr>
            <p:ph idx="1"/>
          </p:nvPr>
        </p:nvSpPr>
        <p:spPr>
          <a:xfrm>
            <a:off x="457200" y="1317140"/>
            <a:ext cx="8229600" cy="4741288"/>
          </a:xfrm>
        </p:spPr>
        <p:txBody>
          <a:bodyPr>
            <a:normAutofit/>
          </a:bodyPr>
          <a:lstStyle/>
          <a:p>
            <a:pPr>
              <a:lnSpc>
                <a:spcPct val="120000"/>
              </a:lnSpc>
            </a:pPr>
            <a:r>
              <a:rPr lang="en-US" dirty="0"/>
              <a:t>BWA is a software package for mapping low-divergent sequences against a large reference genome, such as the human genome.</a:t>
            </a:r>
          </a:p>
          <a:p>
            <a:pPr>
              <a:lnSpc>
                <a:spcPct val="120000"/>
              </a:lnSpc>
            </a:pPr>
            <a:r>
              <a:rPr lang="en-US" dirty="0"/>
              <a:t>It consists of three algorithms: BWA-backtrack, BWA-SW and BWA-</a:t>
            </a:r>
            <a:r>
              <a:rPr lang="en-US" dirty="0" smtClean="0"/>
              <a:t>MEM.</a:t>
            </a:r>
          </a:p>
          <a:p>
            <a:pPr>
              <a:lnSpc>
                <a:spcPct val="120000"/>
              </a:lnSpc>
            </a:pPr>
            <a:r>
              <a:rPr lang="en-US" dirty="0"/>
              <a:t>BWA-</a:t>
            </a:r>
            <a:r>
              <a:rPr lang="en-US" dirty="0" smtClean="0"/>
              <a:t>backtrack is </a:t>
            </a:r>
            <a:r>
              <a:rPr lang="en-US" dirty="0"/>
              <a:t>designed for </a:t>
            </a:r>
            <a:r>
              <a:rPr lang="en-US" dirty="0" err="1"/>
              <a:t>Illumina</a:t>
            </a:r>
            <a:r>
              <a:rPr lang="en-US" dirty="0"/>
              <a:t> sequence reads up to 100bp, while BWA-SW and BWA-</a:t>
            </a:r>
            <a:r>
              <a:rPr lang="en-US" dirty="0" smtClean="0"/>
              <a:t>MEM are for </a:t>
            </a:r>
            <a:r>
              <a:rPr lang="en-US" dirty="0"/>
              <a:t>longer sequences ranged from 70bp to 1Mbp. </a:t>
            </a:r>
            <a:endParaRPr lang="en-US" dirty="0" smtClean="0"/>
          </a:p>
          <a:p>
            <a:pPr>
              <a:lnSpc>
                <a:spcPct val="120000"/>
              </a:lnSpc>
            </a:pPr>
            <a:r>
              <a:rPr lang="en-US" b="1" dirty="0" smtClean="0">
                <a:solidFill>
                  <a:srgbClr val="FF0000"/>
                </a:solidFill>
              </a:rPr>
              <a:t>BWA</a:t>
            </a:r>
            <a:r>
              <a:rPr lang="en-US" b="1" dirty="0">
                <a:solidFill>
                  <a:srgbClr val="FF0000"/>
                </a:solidFill>
              </a:rPr>
              <a:t>-MEM</a:t>
            </a:r>
            <a:r>
              <a:rPr lang="en-US" dirty="0"/>
              <a:t>, which is the latest, is generally recommended for high-quality queries as it is faster and more accurate</a:t>
            </a:r>
            <a:r>
              <a:rPr lang="en-US" dirty="0" smtClean="0"/>
              <a:t>.</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2264261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 BWA sequence index database</a:t>
            </a:r>
            <a:endParaRPr lang="en-US" dirty="0"/>
          </a:p>
        </p:txBody>
      </p:sp>
      <p:sp>
        <p:nvSpPr>
          <p:cNvPr id="3" name="Content Placeholder 2"/>
          <p:cNvSpPr>
            <a:spLocks noGrp="1"/>
          </p:cNvSpPr>
          <p:nvPr>
            <p:ph idx="1"/>
          </p:nvPr>
        </p:nvSpPr>
        <p:spPr>
          <a:xfrm>
            <a:off x="1413933" y="1186485"/>
            <a:ext cx="5935134" cy="4926448"/>
          </a:xfrm>
        </p:spPr>
        <p:txBody>
          <a:bodyPr>
            <a:normAutofit/>
          </a:bodyPr>
          <a:lstStyle/>
          <a:p>
            <a:r>
              <a:rPr lang="en-US" dirty="0" smtClean="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smtClean="0">
                <a:latin typeface="Courier New"/>
                <a:cs typeface="Courier New"/>
              </a:rPr>
              <a:t>ref.fa</a:t>
            </a:r>
            <a:endParaRPr lang="en-US" dirty="0">
              <a:latin typeface="Courier New"/>
              <a:cs typeface="Courier New"/>
            </a:endParaRPr>
          </a:p>
          <a:p>
            <a:pPr marL="0" indent="0">
              <a:buNone/>
            </a:pPr>
            <a:endParaRPr lang="en-US" dirty="0" smtClean="0">
              <a:latin typeface="Courier New"/>
              <a:cs typeface="Courier New"/>
            </a:endParaRPr>
          </a:p>
          <a:p>
            <a:pPr marL="0" indent="0">
              <a:buNone/>
            </a:pPr>
            <a:r>
              <a:rPr lang="en-US" sz="2300" b="1" dirty="0" smtClean="0">
                <a:cs typeface="Courier New"/>
              </a:rPr>
              <a:t>example</a:t>
            </a:r>
            <a:endParaRPr lang="en-US" sz="2300" b="1" dirty="0">
              <a:cs typeface="Courier New"/>
            </a:endParaRPr>
          </a:p>
          <a:p>
            <a:pPr marL="0" indent="0">
              <a:buNone/>
            </a:pPr>
            <a:r>
              <a:rPr lang="en-US" dirty="0" err="1" smtClean="0">
                <a:latin typeface="Courier New"/>
                <a:cs typeface="Courier New"/>
              </a:rPr>
              <a:t>bwa</a:t>
            </a:r>
            <a:r>
              <a:rPr lang="en-US" dirty="0" smtClean="0">
                <a:latin typeface="Courier New"/>
                <a:cs typeface="Courier New"/>
              </a:rPr>
              <a:t> </a:t>
            </a:r>
            <a:r>
              <a:rPr lang="en-US" dirty="0">
                <a:latin typeface="Courier New"/>
                <a:cs typeface="Courier New"/>
              </a:rPr>
              <a:t>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dirty="0">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a:t>
            </a:r>
            <a:r>
              <a:rPr lang="en-US" dirty="0" smtClean="0">
                <a:latin typeface="Courier New"/>
                <a:cs typeface="Courier New"/>
              </a:rPr>
              <a:t>fasta.sa</a:t>
            </a: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4027308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7462"/>
          </a:xfrm>
        </p:spPr>
        <p:txBody>
          <a:bodyPr>
            <a:normAutofit/>
          </a:bodyPr>
          <a:lstStyle/>
          <a:p>
            <a:r>
              <a:rPr lang="en-US" dirty="0"/>
              <a:t>Align </a:t>
            </a:r>
            <a:r>
              <a:rPr lang="en-US" dirty="0" smtClean="0"/>
              <a:t>queries (reads) to the reference </a:t>
            </a:r>
            <a:r>
              <a:rPr lang="en-US" dirty="0"/>
              <a:t>with </a:t>
            </a:r>
            <a:r>
              <a:rPr lang="en-US" dirty="0" smtClean="0"/>
              <a:t>BWA</a:t>
            </a:r>
            <a:r>
              <a:rPr lang="en-US" dirty="0"/>
              <a:t>-</a:t>
            </a:r>
            <a:r>
              <a:rPr lang="en-US" dirty="0" smtClean="0"/>
              <a:t>MEM</a:t>
            </a:r>
            <a:endParaRPr lang="en-US" dirty="0"/>
          </a:p>
        </p:txBody>
      </p:sp>
      <p:sp>
        <p:nvSpPr>
          <p:cNvPr id="3" name="Content Placeholder 2"/>
          <p:cNvSpPr>
            <a:spLocks noGrp="1"/>
          </p:cNvSpPr>
          <p:nvPr>
            <p:ph idx="1"/>
          </p:nvPr>
        </p:nvSpPr>
        <p:spPr>
          <a:xfrm>
            <a:off x="457200" y="2572038"/>
            <a:ext cx="8398934" cy="1451458"/>
          </a:xfrm>
        </p:spPr>
        <p:txBody>
          <a:bodyPr>
            <a:normAutofit/>
          </a:bodyPr>
          <a:lstStyle/>
          <a:p>
            <a:r>
              <a:rPr lang="en-US" dirty="0" smtClean="0"/>
              <a:t>Alignment using “</a:t>
            </a:r>
            <a:r>
              <a:rPr lang="en-US" dirty="0" err="1" smtClean="0"/>
              <a:t>mem</a:t>
            </a:r>
            <a:r>
              <a:rPr lang="en-US" dirty="0" smtClean="0"/>
              <a:t>”</a:t>
            </a:r>
          </a:p>
          <a:p>
            <a:pPr marL="0" indent="0">
              <a:buNone/>
            </a:pPr>
            <a:r>
              <a:rPr lang="en-US" dirty="0" err="1" smtClean="0">
                <a:latin typeface="Courier New"/>
                <a:cs typeface="Courier New"/>
              </a:rPr>
              <a:t>bwa</a:t>
            </a:r>
            <a:r>
              <a:rPr lang="en-US" dirty="0" smtClean="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smtClean="0">
                <a:latin typeface="Courier New"/>
                <a:cs typeface="Courier New"/>
              </a:rPr>
              <a:t>ref.fa</a:t>
            </a:r>
            <a:r>
              <a:rPr lang="en-US" dirty="0" smtClean="0">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smtClean="0">
                <a:latin typeface="Courier New"/>
                <a:cs typeface="Courier New"/>
              </a:rPr>
              <a:t>se.sam</a:t>
            </a:r>
            <a:endParaRPr lang="en-US" dirty="0" smtClean="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smtClean="0">
                <a:latin typeface="Courier New"/>
                <a:cs typeface="Courier New"/>
              </a:rPr>
              <a:t>ref.fa</a:t>
            </a:r>
            <a:r>
              <a:rPr lang="en-US" dirty="0" smtClean="0">
                <a:latin typeface="Courier New"/>
                <a:cs typeface="Courier New"/>
              </a:rPr>
              <a:t> pair1.fq pair2.fq &gt; </a:t>
            </a:r>
            <a:r>
              <a:rPr lang="en-US" dirty="0" err="1" smtClean="0">
                <a:latin typeface="Courier New"/>
                <a:cs typeface="Courier New"/>
              </a:rPr>
              <a:t>pe.sam</a:t>
            </a:r>
            <a:endParaRPr lang="en-US" dirty="0">
              <a:latin typeface="Courier New"/>
              <a:cs typeface="Courier New"/>
            </a:endParaRPr>
          </a:p>
          <a:p>
            <a:pPr marL="0" indent="0">
              <a:buNone/>
            </a:pPr>
            <a:endParaRPr lang="en-US" dirty="0" smtClean="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17</a:t>
            </a:fld>
            <a:endParaRPr lang="en-US"/>
          </a:p>
        </p:txBody>
      </p:sp>
    </p:spTree>
    <p:extLst>
      <p:ext uri="{BB962C8B-B14F-4D97-AF65-F5344CB8AC3E}">
        <p14:creationId xmlns:p14="http://schemas.microsoft.com/office/powerpoint/2010/main" val="12919296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cxnSp>
        <p:nvCxnSpPr>
          <p:cNvPr id="5" name="Straight Connector 4"/>
          <p:cNvCxnSpPr/>
          <p:nvPr/>
        </p:nvCxnSpPr>
        <p:spPr>
          <a:xfrm>
            <a:off x="1481779" y="1688068"/>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2272268"/>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856468"/>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79" y="1478002"/>
            <a:ext cx="601021" cy="369332"/>
          </a:xfrm>
          <a:prstGeom prst="rect">
            <a:avLst/>
          </a:prstGeom>
          <a:noFill/>
        </p:spPr>
        <p:txBody>
          <a:bodyPr wrap="none" rtlCol="0">
            <a:spAutoFit/>
          </a:bodyPr>
          <a:lstStyle/>
          <a:p>
            <a:r>
              <a:rPr lang="en-US" dirty="0" smtClean="0"/>
              <a:t>chr1</a:t>
            </a:r>
            <a:endParaRPr lang="en-US" dirty="0"/>
          </a:p>
        </p:txBody>
      </p:sp>
      <p:sp>
        <p:nvSpPr>
          <p:cNvPr id="11" name="TextBox 10"/>
          <p:cNvSpPr txBox="1"/>
          <p:nvPr/>
        </p:nvSpPr>
        <p:spPr>
          <a:xfrm>
            <a:off x="821379" y="2062202"/>
            <a:ext cx="601021" cy="369332"/>
          </a:xfrm>
          <a:prstGeom prst="rect">
            <a:avLst/>
          </a:prstGeom>
          <a:noFill/>
        </p:spPr>
        <p:txBody>
          <a:bodyPr wrap="none" rtlCol="0">
            <a:spAutoFit/>
          </a:bodyPr>
          <a:lstStyle/>
          <a:p>
            <a:r>
              <a:rPr lang="en-US" dirty="0" smtClean="0"/>
              <a:t>chr2</a:t>
            </a:r>
            <a:endParaRPr lang="en-US" dirty="0"/>
          </a:p>
        </p:txBody>
      </p:sp>
      <p:sp>
        <p:nvSpPr>
          <p:cNvPr id="12" name="TextBox 11"/>
          <p:cNvSpPr txBox="1"/>
          <p:nvPr/>
        </p:nvSpPr>
        <p:spPr>
          <a:xfrm>
            <a:off x="821379" y="2659102"/>
            <a:ext cx="601021" cy="369332"/>
          </a:xfrm>
          <a:prstGeom prst="rect">
            <a:avLst/>
          </a:prstGeom>
          <a:noFill/>
        </p:spPr>
        <p:txBody>
          <a:bodyPr wrap="none" rtlCol="0">
            <a:spAutoFit/>
          </a:bodyPr>
          <a:lstStyle/>
          <a:p>
            <a:r>
              <a:rPr lang="en-US" dirty="0" smtClean="0"/>
              <a:t>chr3</a:t>
            </a:r>
            <a:endParaRPr lang="en-US" dirty="0"/>
          </a:p>
        </p:txBody>
      </p:sp>
      <p:cxnSp>
        <p:nvCxnSpPr>
          <p:cNvPr id="15" name="Straight Connector 14"/>
          <p:cNvCxnSpPr/>
          <p:nvPr/>
        </p:nvCxnSpPr>
        <p:spPr>
          <a:xfrm>
            <a:off x="323470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20579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59" y="1847334"/>
            <a:ext cx="611841" cy="369332"/>
          </a:xfrm>
          <a:prstGeom prst="rect">
            <a:avLst/>
          </a:prstGeom>
          <a:noFill/>
        </p:spPr>
        <p:txBody>
          <a:bodyPr wrap="none" rtlCol="0">
            <a:spAutoFit/>
          </a:bodyPr>
          <a:lstStyle/>
          <a:p>
            <a:r>
              <a:rPr lang="en-US" dirty="0" smtClean="0"/>
              <a:t>read</a:t>
            </a:r>
            <a:endParaRPr lang="en-US" dirty="0"/>
          </a:p>
        </p:txBody>
      </p:sp>
      <p:sp>
        <p:nvSpPr>
          <p:cNvPr id="25" name="TextBox 24"/>
          <p:cNvSpPr txBox="1"/>
          <p:nvPr/>
        </p:nvSpPr>
        <p:spPr>
          <a:xfrm>
            <a:off x="558800" y="3358634"/>
            <a:ext cx="7950200" cy="830997"/>
          </a:xfrm>
          <a:prstGeom prst="rect">
            <a:avLst/>
          </a:prstGeom>
          <a:noFill/>
        </p:spPr>
        <p:txBody>
          <a:bodyPr wrap="square" rtlCol="0">
            <a:spAutoFit/>
          </a:bodyPr>
          <a:lstStyle/>
          <a:p>
            <a:r>
              <a:rPr lang="en-US" sz="2400" dirty="0" smtClean="0"/>
              <a:t>What parameters/items are needed to describe an alignment between a read and the reference?</a:t>
            </a:r>
          </a:p>
        </p:txBody>
      </p:sp>
      <p:sp>
        <p:nvSpPr>
          <p:cNvPr id="26" name="TextBox 25"/>
          <p:cNvSpPr txBox="1"/>
          <p:nvPr/>
        </p:nvSpPr>
        <p:spPr>
          <a:xfrm>
            <a:off x="558800" y="5157926"/>
            <a:ext cx="7950200" cy="830997"/>
          </a:xfrm>
          <a:prstGeom prst="rect">
            <a:avLst/>
          </a:prstGeom>
          <a:noFill/>
        </p:spPr>
        <p:txBody>
          <a:bodyPr wrap="square" rtlCol="0">
            <a:spAutoFit/>
          </a:bodyPr>
          <a:lstStyle/>
          <a:p>
            <a:r>
              <a:rPr lang="en-US" sz="2400" dirty="0" smtClean="0"/>
              <a:t>And how about an alignment of a paired-end read to the reference?</a:t>
            </a:r>
            <a:endParaRPr lang="en-US" sz="2400" dirty="0"/>
          </a:p>
        </p:txBody>
      </p:sp>
      <p:cxnSp>
        <p:nvCxnSpPr>
          <p:cNvPr id="27" name="Straight Connector 26"/>
          <p:cNvCxnSpPr/>
          <p:nvPr/>
        </p:nvCxnSpPr>
        <p:spPr>
          <a:xfrm flipV="1">
            <a:off x="1323029" y="4835036"/>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29" y="4627602"/>
            <a:ext cx="601021" cy="369332"/>
          </a:xfrm>
          <a:prstGeom prst="rect">
            <a:avLst/>
          </a:prstGeom>
          <a:noFill/>
        </p:spPr>
        <p:txBody>
          <a:bodyPr wrap="none" rtlCol="0">
            <a:spAutoFit/>
          </a:bodyPr>
          <a:lstStyle/>
          <a:p>
            <a:r>
              <a:rPr lang="en-US" dirty="0" smtClean="0"/>
              <a:t>chr2</a:t>
            </a:r>
            <a:endParaRPr lang="en-US" dirty="0"/>
          </a:p>
        </p:txBody>
      </p:sp>
      <p:cxnSp>
        <p:nvCxnSpPr>
          <p:cNvPr id="29" name="Straight Connector 28"/>
          <p:cNvCxnSpPr/>
          <p:nvPr/>
        </p:nvCxnSpPr>
        <p:spPr>
          <a:xfrm>
            <a:off x="30759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09" y="4412734"/>
            <a:ext cx="728835" cy="369332"/>
          </a:xfrm>
          <a:prstGeom prst="rect">
            <a:avLst/>
          </a:prstGeom>
          <a:noFill/>
        </p:spPr>
        <p:txBody>
          <a:bodyPr wrap="none" rtlCol="0">
            <a:spAutoFit/>
          </a:bodyPr>
          <a:lstStyle/>
          <a:p>
            <a:r>
              <a:rPr lang="en-US" dirty="0" smtClean="0"/>
              <a:t>read1</a:t>
            </a:r>
            <a:endParaRPr lang="en-US" dirty="0"/>
          </a:p>
        </p:txBody>
      </p:sp>
      <p:cxnSp>
        <p:nvCxnSpPr>
          <p:cNvPr id="39" name="Straight Connector 38"/>
          <p:cNvCxnSpPr/>
          <p:nvPr/>
        </p:nvCxnSpPr>
        <p:spPr>
          <a:xfrm>
            <a:off x="44475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0" y="4418568"/>
            <a:ext cx="728835" cy="369332"/>
          </a:xfrm>
          <a:prstGeom prst="rect">
            <a:avLst/>
          </a:prstGeom>
          <a:noFill/>
        </p:spPr>
        <p:txBody>
          <a:bodyPr wrap="none" rtlCol="0">
            <a:spAutoFit/>
          </a:bodyPr>
          <a:lstStyle/>
          <a:p>
            <a:r>
              <a:rPr lang="en-US" dirty="0" smtClean="0"/>
              <a:t>read2</a:t>
            </a:r>
            <a:endParaRPr lang="en-US" dirty="0"/>
          </a:p>
        </p:txBody>
      </p:sp>
      <p:sp>
        <p:nvSpPr>
          <p:cNvPr id="51" name="Slide Number Placeholder 50"/>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4028719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format: SAM</a:t>
            </a:r>
            <a:endParaRPr lang="en-US" dirty="0"/>
          </a:p>
        </p:txBody>
      </p:sp>
      <p:sp>
        <p:nvSpPr>
          <p:cNvPr id="3" name="Content Placeholder 2"/>
          <p:cNvSpPr>
            <a:spLocks noGrp="1"/>
          </p:cNvSpPr>
          <p:nvPr>
            <p:ph idx="1"/>
          </p:nvPr>
        </p:nvSpPr>
        <p:spPr>
          <a:xfrm>
            <a:off x="457200" y="1198609"/>
            <a:ext cx="8094133" cy="4554491"/>
          </a:xfrm>
        </p:spPr>
        <p:txBody>
          <a:bodyPr>
            <a:normAutofit/>
          </a:bodyPr>
          <a:lstStyle/>
          <a:p>
            <a:r>
              <a:rPr lang="en-US" dirty="0"/>
              <a:t>SAM stands for </a:t>
            </a:r>
            <a:r>
              <a:rPr lang="en-US" b="1" u="sng" dirty="0"/>
              <a:t>S</a:t>
            </a:r>
            <a:r>
              <a:rPr lang="en-US" dirty="0"/>
              <a:t>equence </a:t>
            </a:r>
            <a:r>
              <a:rPr lang="en-US" b="1" u="sng" dirty="0"/>
              <a:t>A</a:t>
            </a:r>
            <a:r>
              <a:rPr lang="en-US" dirty="0"/>
              <a:t>lignment/</a:t>
            </a:r>
            <a:r>
              <a:rPr lang="en-US" b="1" u="sng" dirty="0"/>
              <a:t>M</a:t>
            </a:r>
            <a:r>
              <a:rPr lang="en-US" dirty="0"/>
              <a:t>ap format</a:t>
            </a:r>
            <a:r>
              <a:rPr lang="en-US" dirty="0" smtClean="0"/>
              <a:t>.</a:t>
            </a:r>
          </a:p>
          <a:p>
            <a:endParaRPr lang="en-US" dirty="0" smtClean="0"/>
          </a:p>
          <a:p>
            <a:r>
              <a:rPr lang="en-US" dirty="0"/>
              <a:t>The Sequence Alignment/Map (SAM) format is a generic alignment format for storing read alignments against reference </a:t>
            </a:r>
            <a:r>
              <a:rPr lang="en-US" dirty="0" smtClean="0"/>
              <a:t>sequence.</a:t>
            </a:r>
          </a:p>
          <a:p>
            <a:endParaRPr lang="en-US" dirty="0" smtClean="0"/>
          </a:p>
          <a:p>
            <a:r>
              <a:rPr lang="en-US" dirty="0"/>
              <a:t>The SAM/BAM format, together </a:t>
            </a:r>
            <a:r>
              <a:rPr lang="en-US" dirty="0" smtClean="0"/>
              <a:t>with </a:t>
            </a:r>
            <a:r>
              <a:rPr lang="en-US" dirty="0" err="1" smtClean="0"/>
              <a:t>SAMtools</a:t>
            </a:r>
            <a:r>
              <a:rPr lang="en-US" dirty="0"/>
              <a:t>, separates the alignment step from downstream analyses</a:t>
            </a:r>
            <a:r>
              <a:rPr lang="en-US" dirty="0" smtClean="0"/>
              <a:t>, enabling </a:t>
            </a:r>
            <a:r>
              <a:rPr lang="en-US" dirty="0"/>
              <a:t>a generic and modular approach to the analysis of </a:t>
            </a:r>
            <a:r>
              <a:rPr lang="en-US" dirty="0" smtClean="0"/>
              <a:t>genomic sequencing </a:t>
            </a:r>
            <a:r>
              <a:rPr lang="en-US" dirty="0"/>
              <a:t>data.</a:t>
            </a:r>
            <a:endParaRPr lang="en-US" dirty="0" smtClean="0"/>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1884942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I - review</a:t>
            </a:r>
            <a:endParaRPr lang="en-US" dirty="0"/>
          </a:p>
        </p:txBody>
      </p:sp>
      <p:sp>
        <p:nvSpPr>
          <p:cNvPr id="3" name="Content Placeholder 2"/>
          <p:cNvSpPr>
            <a:spLocks noGrp="1"/>
          </p:cNvSpPr>
          <p:nvPr>
            <p:ph idx="1"/>
          </p:nvPr>
        </p:nvSpPr>
        <p:spPr>
          <a:xfrm>
            <a:off x="575733" y="1457416"/>
            <a:ext cx="8034868" cy="4774051"/>
          </a:xfrm>
        </p:spPr>
        <p:txBody>
          <a:bodyPr>
            <a:normAutofit/>
          </a:bodyPr>
          <a:lstStyle/>
          <a:p>
            <a:r>
              <a:rPr lang="en-US" dirty="0" smtClean="0"/>
              <a:t>The local alignment algorithm, </a:t>
            </a:r>
            <a:r>
              <a:rPr lang="en-US" dirty="0"/>
              <a:t>S</a:t>
            </a:r>
            <a:r>
              <a:rPr lang="en-US" dirty="0" smtClean="0"/>
              <a:t>mith</a:t>
            </a:r>
            <a:r>
              <a:rPr lang="en-US" dirty="0"/>
              <a:t>–</a:t>
            </a:r>
            <a:r>
              <a:rPr lang="en-US" dirty="0" smtClean="0"/>
              <a:t>Waterman algorithm, ensures </a:t>
            </a:r>
            <a:r>
              <a:rPr lang="en-US" dirty="0"/>
              <a:t>the best performance on accuracy and the most precise </a:t>
            </a:r>
            <a:r>
              <a:rPr lang="en-US" dirty="0" smtClean="0"/>
              <a:t>results with respect to its scoring scheme but it is very time-consuming.</a:t>
            </a:r>
          </a:p>
          <a:p>
            <a:endParaRPr lang="en-US" dirty="0" smtClean="0"/>
          </a:p>
          <a:p>
            <a:r>
              <a:rPr lang="en-US" dirty="0" smtClean="0"/>
              <a:t>BLAST is a seed-extension algorithm for database searching.</a:t>
            </a:r>
          </a:p>
          <a:p>
            <a:pPr marL="685800" indent="-338138">
              <a:buFont typeface="+mj-lt"/>
              <a:buAutoNum type="arabicPeriod"/>
            </a:pPr>
            <a:r>
              <a:rPr lang="en-US" dirty="0" smtClean="0"/>
              <a:t>Identify </a:t>
            </a:r>
            <a:r>
              <a:rPr lang="en-US" dirty="0"/>
              <a:t>a match </a:t>
            </a:r>
            <a:r>
              <a:rPr lang="en-US" dirty="0" smtClean="0"/>
              <a:t>for </a:t>
            </a:r>
            <a:r>
              <a:rPr lang="en-US" dirty="0"/>
              <a:t>the seed </a:t>
            </a:r>
            <a:r>
              <a:rPr lang="en-US" dirty="0" smtClean="0"/>
              <a:t>sequence</a:t>
            </a:r>
            <a:endParaRPr lang="en-US" dirty="0"/>
          </a:p>
          <a:p>
            <a:pPr marL="685800" indent="-338138">
              <a:buFont typeface="+mj-lt"/>
              <a:buAutoNum type="arabicPeriod"/>
            </a:pPr>
            <a:r>
              <a:rPr lang="en-US" dirty="0" smtClean="0"/>
              <a:t>Extend </a:t>
            </a:r>
            <a:r>
              <a:rPr lang="en-US" dirty="0"/>
              <a:t>match using </a:t>
            </a:r>
            <a:r>
              <a:rPr lang="en-US" dirty="0" smtClean="0"/>
              <a:t>a local alignment </a:t>
            </a:r>
            <a:endParaRPr lang="en-US" dirty="0"/>
          </a:p>
          <a:p>
            <a:endParaRPr lang="en-US" dirty="0"/>
          </a:p>
          <a:p>
            <a:r>
              <a:rPr lang="en-US" dirty="0" smtClean="0"/>
              <a:t>However, BLAST is still not fast enough for efficient alignments of millions of NGS reads.</a:t>
            </a:r>
            <a:endParaRPr lang="en-US" dirty="0"/>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 section 1: headers</a:t>
            </a:r>
            <a:endParaRPr lang="en-US" dirty="0"/>
          </a:p>
        </p:txBody>
      </p:sp>
      <p:sp>
        <p:nvSpPr>
          <p:cNvPr id="3" name="Content Placeholder 2"/>
          <p:cNvSpPr>
            <a:spLocks noGrp="1"/>
          </p:cNvSpPr>
          <p:nvPr>
            <p:ph idx="1"/>
          </p:nvPr>
        </p:nvSpPr>
        <p:spPr>
          <a:xfrm>
            <a:off x="457200" y="1583842"/>
            <a:ext cx="8229600" cy="4131157"/>
          </a:xfrm>
        </p:spPr>
        <p:txBody>
          <a:bodyPr>
            <a:noAutofit/>
          </a:bodyPr>
          <a:lstStyle/>
          <a:p>
            <a:pPr marL="0" indent="0">
              <a:buNone/>
            </a:pPr>
            <a:r>
              <a:rPr lang="en-US" sz="2800" dirty="0" smtClean="0"/>
              <a:t>In </a:t>
            </a:r>
            <a:r>
              <a:rPr lang="en-US" sz="2800" dirty="0"/>
              <a:t>the header </a:t>
            </a:r>
            <a:r>
              <a:rPr lang="en-US" sz="2800" dirty="0" smtClean="0"/>
              <a:t>section, the line starts with </a:t>
            </a:r>
            <a:r>
              <a:rPr lang="en-US" sz="2800" dirty="0"/>
              <a:t>‘@</a:t>
            </a:r>
            <a:r>
              <a:rPr lang="en-US" sz="2800" dirty="0" smtClean="0"/>
              <a:t>’</a:t>
            </a:r>
          </a:p>
          <a:p>
            <a:pPr marL="0" indent="0">
              <a:buNone/>
            </a:pPr>
            <a:endParaRPr lang="en-US" sz="2800" dirty="0"/>
          </a:p>
          <a:p>
            <a:r>
              <a:rPr lang="en-US" sz="2800" dirty="0" smtClean="0"/>
              <a:t>@</a:t>
            </a:r>
            <a:r>
              <a:rPr lang="en-US" sz="2800" dirty="0"/>
              <a:t>SQ Reference sequence dictionary</a:t>
            </a:r>
            <a:r>
              <a:rPr lang="en-US" sz="2800" dirty="0" smtClean="0"/>
              <a:t>.</a:t>
            </a:r>
          </a:p>
          <a:p>
            <a:r>
              <a:rPr lang="en-US" sz="2800" dirty="0"/>
              <a:t>@RG Read </a:t>
            </a:r>
            <a:r>
              <a:rPr lang="en-US" sz="2800" dirty="0" smtClean="0"/>
              <a:t>group.</a:t>
            </a:r>
          </a:p>
          <a:p>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2810523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 section 2: the alignment section</a:t>
            </a:r>
            <a:endParaRPr lang="en-US" dirty="0"/>
          </a:p>
        </p:txBody>
      </p:sp>
      <p:sp>
        <p:nvSpPr>
          <p:cNvPr id="6" name="Oval 5"/>
          <p:cNvSpPr/>
          <p:nvPr/>
        </p:nvSpPr>
        <p:spPr>
          <a:xfrm>
            <a:off x="1909232" y="3509424"/>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9232" y="436458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09232" y="4660920"/>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16022084"/>
              </p:ext>
            </p:extLst>
          </p:nvPr>
        </p:nvGraphicFramePr>
        <p:xfrm>
          <a:off x="340781" y="2767728"/>
          <a:ext cx="6601883" cy="3611577"/>
        </p:xfrm>
        <a:graphic>
          <a:graphicData uri="http://schemas.openxmlformats.org/drawingml/2006/table">
            <a:tbl>
              <a:tblPr/>
              <a:tblGrid>
                <a:gridCol w="761075"/>
                <a:gridCol w="938069"/>
                <a:gridCol w="4902739"/>
              </a:tblGrid>
              <a:tr h="351375">
                <a:tc>
                  <a:txBody>
                    <a:bodyPr/>
                    <a:lstStyle/>
                    <a:p>
                      <a:pPr algn="ctr" fontAlgn="b"/>
                      <a:r>
                        <a:rPr lang="en-US" sz="16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a:t>
                      </a:r>
                      <a:r>
                        <a:rPr lang="en-US" sz="1600" b="0" i="0" u="none" strike="noStrike" dirty="0" err="1">
                          <a:solidFill>
                            <a:srgbClr val="000000"/>
                          </a:solidFill>
                          <a:effectLst/>
                          <a:latin typeface="Calibri"/>
                        </a:rPr>
                        <a:t>POSition</a:t>
                      </a:r>
                      <a:r>
                        <a:rPr lang="en-US" sz="16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a:rPr>
                        <a:t>MAPping</a:t>
                      </a:r>
                      <a:r>
                        <a:rPr lang="en-US" sz="1600" b="0" i="0" u="none" strike="noStrike" dirty="0">
                          <a:solidFill>
                            <a:srgbClr val="000000"/>
                          </a:solidFill>
                          <a:effectLst/>
                          <a:latin typeface="Calibri"/>
                        </a:rPr>
                        <a:t> Quality (</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Mate Reference </a:t>
                      </a:r>
                      <a:r>
                        <a:rPr lang="en-US" sz="1600" b="0" i="0" u="none" strike="noStrike" dirty="0" err="1">
                          <a:solidFill>
                            <a:srgbClr val="000000"/>
                          </a:solidFill>
                          <a:effectLst/>
                          <a:latin typeface="Calibri"/>
                        </a:rPr>
                        <a:t>NaMe</a:t>
                      </a:r>
                      <a:r>
                        <a:rPr lang="en-US" sz="16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Mate </a:t>
                      </a:r>
                      <a:r>
                        <a:rPr lang="en-US" sz="1600" b="0" i="0" u="none" strike="noStrike" dirty="0" err="1">
                          <a:solidFill>
                            <a:srgbClr val="000000"/>
                          </a:solidFill>
                          <a:effectLst/>
                          <a:latin typeface="Calibri"/>
                        </a:rPr>
                        <a:t>POSition</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SEQuence</a:t>
                      </a:r>
                      <a:r>
                        <a:rPr lang="en-US" sz="16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QUALity</a:t>
                      </a:r>
                      <a:r>
                        <a:rPr lang="en-US" sz="1600" b="0" i="0" u="none" strike="noStrike" dirty="0">
                          <a:solidFill>
                            <a:srgbClr val="000000"/>
                          </a:solidFill>
                          <a:effectLst/>
                          <a:latin typeface="Calibri"/>
                        </a:rPr>
                        <a:t> (ASCII-33=</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457200" y="1109141"/>
            <a:ext cx="8102601" cy="830997"/>
          </a:xfrm>
          <a:prstGeom prst="rect">
            <a:avLst/>
          </a:prstGeom>
          <a:noFill/>
        </p:spPr>
        <p:txBody>
          <a:bodyPr wrap="square" rtlCol="0">
            <a:spAutoFit/>
          </a:bodyPr>
          <a:lstStyle/>
          <a:p>
            <a:r>
              <a:rPr lang="en-US" sz="2400" dirty="0"/>
              <a:t>In SAM, each alignment line has 11 mandatory fields and a </a:t>
            </a:r>
            <a:r>
              <a:rPr lang="en-US" sz="2400" dirty="0" smtClean="0"/>
              <a:t>variable number </a:t>
            </a:r>
            <a:r>
              <a:rPr lang="en-US" sz="2400" dirty="0"/>
              <a:t>of optional fields.</a:t>
            </a:r>
          </a:p>
        </p:txBody>
      </p:sp>
      <p:sp>
        <p:nvSpPr>
          <p:cNvPr id="9" name="Rectangle 8"/>
          <p:cNvSpPr/>
          <p:nvPr/>
        </p:nvSpPr>
        <p:spPr>
          <a:xfrm>
            <a:off x="389464" y="1957072"/>
            <a:ext cx="8382000" cy="707886"/>
          </a:xfrm>
          <a:prstGeom prst="rect">
            <a:avLst/>
          </a:prstGeom>
        </p:spPr>
        <p:txBody>
          <a:bodyPr wrap="square">
            <a:spAutoFit/>
          </a:bodyPr>
          <a:lstStyle/>
          <a:p>
            <a:r>
              <a:rPr lang="en-US" sz="1000" dirty="0">
                <a:latin typeface="Courier"/>
                <a:cs typeface="Courier"/>
              </a:rPr>
              <a:t>EAS600_70:5:1:3215:930	99	REF	2767401	60	100M	=	2767797	</a:t>
            </a:r>
            <a:r>
              <a:rPr lang="en-US" sz="1000" dirty="0" smtClean="0">
                <a:latin typeface="Courier"/>
                <a:cs typeface="Courier"/>
              </a:rPr>
              <a:t>498	NTGATATTAACTTGTCCAATATGATCAAATAGCATTAACCCCCCCTCACAACGTCCTGCATAGGGAACACGTTTTCCCCTGTGCACCCACGACTAAATTT	!</a:t>
            </a:r>
            <a:r>
              <a:rPr lang="en-US" sz="1000" dirty="0">
                <a:latin typeface="Courier"/>
                <a:cs typeface="Courier"/>
              </a:rPr>
              <a:t>++*+87777@@@@@@@@@@@@@@@@@@@@&lt;::&lt;&lt;99989::32222298&amp;)--28888589179@@@@@#############################</a:t>
            </a:r>
            <a:r>
              <a:rPr lang="en-US" sz="1000" dirty="0" smtClean="0">
                <a:latin typeface="Courier"/>
                <a:cs typeface="Courier"/>
              </a:rPr>
              <a:t>#	NM:i</a:t>
            </a:r>
            <a:r>
              <a:rPr lang="en-US" sz="1000" dirty="0">
                <a:latin typeface="Courier"/>
                <a:cs typeface="Courier"/>
              </a:rPr>
              <a:t>:1	MD:Z:0A99	AS:i:99	XS:i:0</a:t>
            </a:r>
          </a:p>
        </p:txBody>
      </p:sp>
      <p:sp>
        <p:nvSpPr>
          <p:cNvPr id="10" name="TextBox 9"/>
          <p:cNvSpPr txBox="1"/>
          <p:nvPr/>
        </p:nvSpPr>
        <p:spPr>
          <a:xfrm>
            <a:off x="6942664" y="3072540"/>
            <a:ext cx="2216322" cy="3318430"/>
          </a:xfrm>
          <a:prstGeom prst="rect">
            <a:avLst/>
          </a:prstGeom>
          <a:noFill/>
        </p:spPr>
        <p:txBody>
          <a:bodyPr wrap="none" rtlCol="0">
            <a:spAutoFit/>
          </a:bodyPr>
          <a:lstStyle/>
          <a:p>
            <a:pPr algn="dist">
              <a:lnSpc>
                <a:spcPts val="2300"/>
              </a:lnSpc>
            </a:pPr>
            <a:r>
              <a:rPr lang="en-US" sz="1200" dirty="0">
                <a:latin typeface="Courier"/>
                <a:cs typeface="Courier"/>
              </a:rPr>
              <a:t>EAS600_70:5:1:3215:</a:t>
            </a:r>
            <a:r>
              <a:rPr lang="en-US" sz="1200" dirty="0" smtClean="0">
                <a:latin typeface="Courier"/>
                <a:cs typeface="Courier"/>
              </a:rPr>
              <a:t>930</a:t>
            </a:r>
          </a:p>
          <a:p>
            <a:pPr algn="dist">
              <a:lnSpc>
                <a:spcPts val="2300"/>
              </a:lnSpc>
            </a:pPr>
            <a:r>
              <a:rPr lang="en-US" sz="1200" dirty="0" smtClean="0">
                <a:latin typeface="Courier"/>
                <a:cs typeface="Courier"/>
              </a:rPr>
              <a:t>99</a:t>
            </a:r>
          </a:p>
          <a:p>
            <a:pPr algn="dist">
              <a:lnSpc>
                <a:spcPts val="2300"/>
              </a:lnSpc>
            </a:pPr>
            <a:r>
              <a:rPr lang="en-US" sz="1200" dirty="0" smtClean="0">
                <a:latin typeface="Courier"/>
                <a:cs typeface="Courier"/>
              </a:rPr>
              <a:t>REF</a:t>
            </a:r>
          </a:p>
          <a:p>
            <a:pPr algn="dist">
              <a:lnSpc>
                <a:spcPts val="2300"/>
              </a:lnSpc>
            </a:pPr>
            <a:r>
              <a:rPr lang="en-US" sz="1200" dirty="0" smtClean="0">
                <a:latin typeface="Courier"/>
                <a:cs typeface="Courier"/>
              </a:rPr>
              <a:t>2767401</a:t>
            </a:r>
          </a:p>
          <a:p>
            <a:pPr algn="dist">
              <a:lnSpc>
                <a:spcPts val="2300"/>
              </a:lnSpc>
            </a:pPr>
            <a:r>
              <a:rPr lang="en-US" sz="1200" dirty="0" smtClean="0">
                <a:latin typeface="Courier"/>
                <a:cs typeface="Courier"/>
              </a:rPr>
              <a:t>60</a:t>
            </a:r>
          </a:p>
          <a:p>
            <a:pPr algn="dist">
              <a:lnSpc>
                <a:spcPts val="2300"/>
              </a:lnSpc>
            </a:pPr>
            <a:r>
              <a:rPr lang="en-US" sz="1200" dirty="0" smtClean="0">
                <a:latin typeface="Courier"/>
                <a:cs typeface="Courier"/>
              </a:rPr>
              <a:t>100M</a:t>
            </a:r>
          </a:p>
          <a:p>
            <a:pPr algn="dist">
              <a:lnSpc>
                <a:spcPts val="2300"/>
              </a:lnSpc>
            </a:pPr>
            <a:r>
              <a:rPr lang="en-US" sz="1200" dirty="0" smtClean="0">
                <a:latin typeface="Courier"/>
                <a:cs typeface="Courier"/>
              </a:rPr>
              <a:t>=</a:t>
            </a:r>
          </a:p>
          <a:p>
            <a:pPr algn="dist">
              <a:lnSpc>
                <a:spcPts val="2300"/>
              </a:lnSpc>
            </a:pPr>
            <a:r>
              <a:rPr lang="en-US" sz="1200" dirty="0" smtClean="0">
                <a:latin typeface="Courier"/>
                <a:cs typeface="Courier"/>
              </a:rPr>
              <a:t>2767797</a:t>
            </a:r>
          </a:p>
          <a:p>
            <a:pPr algn="dist">
              <a:lnSpc>
                <a:spcPts val="2300"/>
              </a:lnSpc>
            </a:pPr>
            <a:r>
              <a:rPr lang="en-US" sz="1200" dirty="0" smtClean="0">
                <a:latin typeface="Courier"/>
                <a:cs typeface="Courier"/>
              </a:rPr>
              <a:t>498</a:t>
            </a:r>
          </a:p>
          <a:p>
            <a:pPr algn="dist">
              <a:lnSpc>
                <a:spcPts val="2300"/>
              </a:lnSpc>
            </a:pPr>
            <a:r>
              <a:rPr lang="en-US" sz="1200" dirty="0" smtClean="0">
                <a:latin typeface="Courier"/>
                <a:cs typeface="Courier"/>
              </a:rPr>
              <a:t>NTGATA…</a:t>
            </a:r>
          </a:p>
          <a:p>
            <a:pPr algn="dist">
              <a:lnSpc>
                <a:spcPts val="2300"/>
              </a:lnSpc>
            </a:pPr>
            <a:r>
              <a:rPr lang="en-US" sz="1200" dirty="0">
                <a:latin typeface="Courier"/>
                <a:cs typeface="Courier"/>
              </a:rPr>
              <a:t>!++*+</a:t>
            </a:r>
            <a:r>
              <a:rPr lang="en-US" sz="1200" dirty="0" smtClean="0">
                <a:latin typeface="Courier"/>
                <a:cs typeface="Courier"/>
              </a:rPr>
              <a:t>8…</a:t>
            </a:r>
            <a:endParaRPr lang="en-US" sz="1200" dirty="0"/>
          </a:p>
        </p:txBody>
      </p:sp>
      <p:sp>
        <p:nvSpPr>
          <p:cNvPr id="11" name="TextBox 10"/>
          <p:cNvSpPr txBox="1"/>
          <p:nvPr/>
        </p:nvSpPr>
        <p:spPr>
          <a:xfrm>
            <a:off x="340781" y="6420932"/>
            <a:ext cx="1426292" cy="369332"/>
          </a:xfrm>
          <a:prstGeom prst="rect">
            <a:avLst/>
          </a:prstGeom>
          <a:noFill/>
        </p:spPr>
        <p:txBody>
          <a:bodyPr wrap="none" rtlCol="0">
            <a:spAutoFit/>
          </a:bodyPr>
          <a:lstStyle/>
          <a:p>
            <a:r>
              <a:rPr lang="en-US" dirty="0" smtClean="0"/>
              <a:t>optional field</a:t>
            </a:r>
            <a:endParaRPr lang="en-US" dirty="0"/>
          </a:p>
        </p:txBody>
      </p:sp>
      <p:sp>
        <p:nvSpPr>
          <p:cNvPr id="5" name="Slide Number Placeholder 4"/>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20801125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FLAG (for single-end or paired-end reads)</a:t>
            </a:r>
            <a:endParaRPr lang="en-US" dirty="0"/>
          </a:p>
        </p:txBody>
      </p:sp>
      <p:sp>
        <p:nvSpPr>
          <p:cNvPr id="7" name="TextBox 6"/>
          <p:cNvSpPr txBox="1"/>
          <p:nvPr/>
        </p:nvSpPr>
        <p:spPr>
          <a:xfrm>
            <a:off x="745067" y="5808133"/>
            <a:ext cx="4053589" cy="369332"/>
          </a:xfrm>
          <a:prstGeom prst="rect">
            <a:avLst/>
          </a:prstGeom>
          <a:noFill/>
        </p:spPr>
        <p:txBody>
          <a:bodyPr wrap="none" rtlCol="0">
            <a:spAutoFit/>
          </a:bodyPr>
          <a:lstStyle/>
          <a:p>
            <a:r>
              <a:rPr lang="en-US" dirty="0" smtClean="0">
                <a:solidFill>
                  <a:schemeClr val="bg1">
                    <a:lumMod val="50000"/>
                  </a:schemeClr>
                </a:solidFill>
              </a:rPr>
              <a:t>Perl: $flag &amp; hex(“0x200”)  or $flag &amp; 512</a:t>
            </a:r>
          </a:p>
        </p:txBody>
      </p:sp>
      <p:sp>
        <p:nvSpPr>
          <p:cNvPr id="8" name="TextBox 7"/>
          <p:cNvSpPr txBox="1"/>
          <p:nvPr/>
        </p:nvSpPr>
        <p:spPr>
          <a:xfrm>
            <a:off x="296333" y="4565471"/>
            <a:ext cx="8669448" cy="1200329"/>
          </a:xfrm>
          <a:prstGeom prst="rect">
            <a:avLst/>
          </a:prstGeom>
          <a:noFill/>
        </p:spPr>
        <p:txBody>
          <a:bodyPr wrap="none" rtlCol="0">
            <a:spAutoFit/>
          </a:bodyPr>
          <a:lstStyle/>
          <a:p>
            <a:r>
              <a:rPr lang="en-US" dirty="0" smtClean="0"/>
              <a:t>16				Reverse complemented</a:t>
            </a:r>
          </a:p>
          <a:p>
            <a:r>
              <a:rPr lang="en-US" dirty="0" smtClean="0"/>
              <a:t>1 + 8 + 64  = 73	paired; the next segment unmapped; the first segment in the template</a:t>
            </a:r>
          </a:p>
          <a:p>
            <a:r>
              <a:rPr lang="en-US" dirty="0" smtClean="0"/>
              <a:t>1 + 4 + 128 = 133	paired; segment unmapped; </a:t>
            </a:r>
          </a:p>
          <a:p>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388057939"/>
              </p:ext>
            </p:extLst>
          </p:nvPr>
        </p:nvGraphicFramePr>
        <p:xfrm>
          <a:off x="575427" y="1739233"/>
          <a:ext cx="7340600" cy="2286000"/>
        </p:xfrm>
        <a:graphic>
          <a:graphicData uri="http://schemas.openxmlformats.org/drawingml/2006/table">
            <a:tbl>
              <a:tblPr/>
              <a:tblGrid>
                <a:gridCol w="1117600"/>
                <a:gridCol w="952500"/>
                <a:gridCol w="5270500"/>
              </a:tblGrid>
              <a:tr h="190500">
                <a:tc>
                  <a:txBody>
                    <a:bodyPr/>
                    <a:lstStyle/>
                    <a:p>
                      <a:pPr algn="ctr" fontAlgn="b"/>
                      <a:r>
                        <a:rPr lang="en-US" sz="900" b="1" i="0" u="none" strike="noStrike" dirty="0">
                          <a:solidFill>
                            <a:srgbClr val="666666"/>
                          </a:solidFill>
                          <a:effectLst/>
                          <a:latin typeface="Palatino Linotype"/>
                        </a:rPr>
                        <a:t>Hexadecimal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666666"/>
                          </a:solidFill>
                          <a:effectLst/>
                          <a:latin typeface="Palatino Linotype"/>
                        </a:rPr>
                        <a:t>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rgbClr val="666666"/>
                          </a:solidFill>
                          <a:effectLst/>
                          <a:latin typeface="Palatino Linotype"/>
                        </a:rPr>
                        <a:t>Description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dirty="0">
                          <a:solidFill>
                            <a:srgbClr val="262626"/>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smtClean="0">
                          <a:solidFill>
                            <a:srgbClr val="262626"/>
                          </a:solidFill>
                          <a:effectLst/>
                          <a:latin typeface="Palatino Linotype"/>
                        </a:rPr>
                        <a:t>The</a:t>
                      </a:r>
                      <a:r>
                        <a:rPr lang="en-US" sz="900" b="0" i="0" u="none" strike="noStrike" baseline="0" dirty="0" smtClean="0">
                          <a:solidFill>
                            <a:srgbClr val="262626"/>
                          </a:solidFill>
                          <a:effectLst/>
                          <a:latin typeface="Palatino Linotype"/>
                        </a:rPr>
                        <a:t> second read </a:t>
                      </a:r>
                      <a:r>
                        <a:rPr lang="en-US" sz="900" b="0" i="0" u="none" strike="noStrike" dirty="0" smtClean="0">
                          <a:solidFill>
                            <a:srgbClr val="262626"/>
                          </a:solidFill>
                          <a:effectLst/>
                          <a:latin typeface="Palatino Linotype"/>
                        </a:rPr>
                        <a:t>is </a:t>
                      </a:r>
                      <a:r>
                        <a:rPr lang="en-US" sz="900" b="0" i="0" u="none" strike="noStrike" dirty="0">
                          <a:solidFill>
                            <a:srgbClr val="262626"/>
                          </a:solidFill>
                          <a:effectLst/>
                          <a:latin typeface="Palatino Linotype"/>
                        </a:rPr>
                        <a:t>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smtClean="0">
                          <a:solidFill>
                            <a:srgbClr val="262626"/>
                          </a:solidFill>
                          <a:effectLst/>
                          <a:latin typeface="Palatino Linotype"/>
                        </a:rPr>
                        <a:t>The read</a:t>
                      </a:r>
                      <a:r>
                        <a:rPr lang="en-US" sz="900" b="0" i="0" u="none" strike="noStrike" baseline="0" dirty="0" smtClean="0">
                          <a:solidFill>
                            <a:srgbClr val="262626"/>
                          </a:solidFill>
                          <a:effectLst/>
                          <a:latin typeface="Palatino Linotype"/>
                        </a:rPr>
                        <a:t> is reverse complemented</a:t>
                      </a:r>
                      <a:endParaRPr lang="en-US" sz="9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smtClean="0">
                          <a:solidFill>
                            <a:srgbClr val="262626"/>
                          </a:solidFill>
                          <a:effectLst/>
                          <a:latin typeface="Palatino Linotype"/>
                        </a:rPr>
                        <a:t>The second</a:t>
                      </a:r>
                      <a:r>
                        <a:rPr lang="en-US" sz="900" b="0" i="0" u="none" strike="noStrike" baseline="0" dirty="0" smtClean="0">
                          <a:solidFill>
                            <a:srgbClr val="262626"/>
                          </a:solidFill>
                          <a:effectLst/>
                          <a:latin typeface="Palatino Linotype"/>
                        </a:rPr>
                        <a:t> read is reversed</a:t>
                      </a:r>
                      <a:endParaRPr lang="en-US" sz="9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900" b="0" i="0" u="none" strike="noStrike">
                          <a:solidFill>
                            <a:srgbClr val="262626"/>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2" name="TextBox 11"/>
          <p:cNvSpPr txBox="1"/>
          <p:nvPr/>
        </p:nvSpPr>
        <p:spPr>
          <a:xfrm>
            <a:off x="355600" y="6503200"/>
            <a:ext cx="5226874" cy="184666"/>
          </a:xfrm>
          <a:prstGeom prst="rect">
            <a:avLst/>
          </a:prstGeom>
          <a:noFill/>
        </p:spPr>
        <p:txBody>
          <a:bodyPr wrap="none" rtlCol="0">
            <a:spAutoFit/>
          </a:bodyPr>
          <a:lstStyle/>
          <a:p>
            <a:r>
              <a:rPr lang="en-US" sz="600" dirty="0"/>
              <a:t>* http://</a:t>
            </a:r>
            <a:r>
              <a:rPr lang="en-US" sz="600" dirty="0" err="1"/>
              <a:t>support.illumina.com</a:t>
            </a:r>
            <a:r>
              <a:rPr lang="en-US" sz="600" dirty="0"/>
              <a:t>/help/</a:t>
            </a:r>
            <a:r>
              <a:rPr lang="en-US" sz="600" dirty="0" err="1"/>
              <a:t>SequencingAnalysisWorkflow</a:t>
            </a:r>
            <a:r>
              <a:rPr lang="en-US" sz="600" dirty="0"/>
              <a:t>/Content/Vault/Informatics/</a:t>
            </a:r>
            <a:r>
              <a:rPr lang="en-US" sz="600" dirty="0" err="1"/>
              <a:t>Sequencing_Analysis</a:t>
            </a:r>
            <a:r>
              <a:rPr lang="en-US" sz="600" dirty="0"/>
              <a:t>/CASAVA/</a:t>
            </a:r>
            <a:r>
              <a:rPr lang="en-US" sz="600" dirty="0" err="1"/>
              <a:t>swSEQ_mCA_BitwiseFlagValues.htm</a:t>
            </a:r>
            <a:endParaRPr lang="en-US" sz="600" dirty="0"/>
          </a:p>
        </p:txBody>
      </p:sp>
      <p:sp>
        <p:nvSpPr>
          <p:cNvPr id="13" name="TextBox 12"/>
          <p:cNvSpPr txBox="1"/>
          <p:nvPr/>
        </p:nvSpPr>
        <p:spPr>
          <a:xfrm>
            <a:off x="575427" y="1342245"/>
            <a:ext cx="1903624" cy="369332"/>
          </a:xfrm>
          <a:prstGeom prst="rect">
            <a:avLst/>
          </a:prstGeom>
          <a:noFill/>
        </p:spPr>
        <p:txBody>
          <a:bodyPr wrap="none" rtlCol="0">
            <a:spAutoFit/>
          </a:bodyPr>
          <a:lstStyle/>
          <a:p>
            <a:r>
              <a:rPr lang="en-US" dirty="0" smtClean="0"/>
              <a:t>Bitwise flag values</a:t>
            </a:r>
            <a:endParaRPr lang="en-US" dirty="0"/>
          </a:p>
        </p:txBody>
      </p:sp>
      <p:sp>
        <p:nvSpPr>
          <p:cNvPr id="3" name="Slide Number Placeholder 2"/>
          <p:cNvSpPr>
            <a:spLocks noGrp="1"/>
          </p:cNvSpPr>
          <p:nvPr>
            <p:ph type="sldNum" sz="quarter" idx="12"/>
          </p:nvPr>
        </p:nvSpPr>
        <p:spPr/>
        <p:txBody>
          <a:bodyPr/>
          <a:lstStyle/>
          <a:p>
            <a:fld id="{9DA039C4-C5F2-1743-BB7A-5D831266C61E}" type="slidenum">
              <a:rPr lang="en-US" smtClean="0"/>
              <a:t>22</a:t>
            </a:fld>
            <a:endParaRPr lang="en-US"/>
          </a:p>
        </p:txBody>
      </p:sp>
    </p:spTree>
    <p:extLst>
      <p:ext uri="{BB962C8B-B14F-4D97-AF65-F5344CB8AC3E}">
        <p14:creationId xmlns:p14="http://schemas.microsoft.com/office/powerpoint/2010/main" val="21409781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MAPQ: Mapping quality</a:t>
            </a:r>
            <a:endParaRPr lang="en-US" dirty="0"/>
          </a:p>
        </p:txBody>
      </p:sp>
      <p:sp>
        <p:nvSpPr>
          <p:cNvPr id="3" name="Content Placeholder 2"/>
          <p:cNvSpPr>
            <a:spLocks noGrp="1"/>
          </p:cNvSpPr>
          <p:nvPr>
            <p:ph idx="1"/>
          </p:nvPr>
        </p:nvSpPr>
        <p:spPr>
          <a:xfrm>
            <a:off x="457200" y="1854489"/>
            <a:ext cx="8305800" cy="939224"/>
          </a:xfrm>
        </p:spPr>
        <p:txBody>
          <a:bodyPr/>
          <a:lstStyle/>
          <a:p>
            <a:r>
              <a:rPr lang="en-US" dirty="0" smtClean="0"/>
              <a:t>MAPQ = </a:t>
            </a:r>
            <a:r>
              <a:rPr lang="en-US" dirty="0"/>
              <a:t>−10 log</a:t>
            </a:r>
            <a:r>
              <a:rPr lang="en-US" baseline="-25000" dirty="0"/>
              <a:t>10</a:t>
            </a:r>
            <a:r>
              <a:rPr lang="en-US" dirty="0"/>
              <a:t> </a:t>
            </a:r>
            <a:r>
              <a:rPr lang="en-US" dirty="0" err="1" smtClean="0"/>
              <a:t>Prob</a:t>
            </a:r>
            <a:r>
              <a:rPr lang="en-US" dirty="0" smtClean="0"/>
              <a:t>{error mapping}</a:t>
            </a:r>
            <a:r>
              <a:rPr lang="en-US" dirty="0"/>
              <a:t>, rounded to </a:t>
            </a:r>
            <a:r>
              <a:rPr lang="en-US" dirty="0" smtClean="0"/>
              <a:t>the nearest integer.</a:t>
            </a:r>
          </a:p>
        </p:txBody>
      </p:sp>
      <p:sp>
        <p:nvSpPr>
          <p:cNvPr id="4" name="TextBox 3"/>
          <p:cNvSpPr txBox="1"/>
          <p:nvPr/>
        </p:nvSpPr>
        <p:spPr>
          <a:xfrm>
            <a:off x="1676400" y="3335867"/>
            <a:ext cx="5663379" cy="1852815"/>
          </a:xfrm>
          <a:prstGeom prst="rect">
            <a:avLst/>
          </a:prstGeom>
          <a:noFill/>
        </p:spPr>
        <p:txBody>
          <a:bodyPr wrap="none" rtlCol="0">
            <a:spAutoFit/>
          </a:bodyPr>
          <a:lstStyle/>
          <a:p>
            <a:pPr>
              <a:lnSpc>
                <a:spcPct val="120000"/>
              </a:lnSpc>
            </a:pPr>
            <a:r>
              <a:rPr lang="en-US" sz="2400" dirty="0" smtClean="0"/>
              <a:t>0:   </a:t>
            </a:r>
            <a:r>
              <a:rPr lang="en-US" sz="2400" dirty="0" err="1" smtClean="0"/>
              <a:t>Prob</a:t>
            </a:r>
            <a:r>
              <a:rPr lang="en-US" sz="2400" dirty="0" smtClean="0"/>
              <a:t>(error mapping) = 10</a:t>
            </a:r>
            <a:r>
              <a:rPr lang="en-US" sz="2400" baseline="30000" dirty="0" smtClean="0"/>
              <a:t>0/(-10)</a:t>
            </a:r>
            <a:r>
              <a:rPr lang="en-US" sz="2400" dirty="0" smtClean="0"/>
              <a:t> = 1</a:t>
            </a:r>
          </a:p>
          <a:p>
            <a:pPr>
              <a:lnSpc>
                <a:spcPct val="120000"/>
              </a:lnSpc>
            </a:pPr>
            <a:r>
              <a:rPr lang="en-US" sz="2400" dirty="0" smtClean="0"/>
              <a:t>10: </a:t>
            </a:r>
            <a:r>
              <a:rPr lang="en-US" sz="2400" dirty="0" err="1"/>
              <a:t>Prob</a:t>
            </a:r>
            <a:r>
              <a:rPr lang="en-US" sz="2400" dirty="0"/>
              <a:t>(error mapping) = </a:t>
            </a:r>
            <a:r>
              <a:rPr lang="en-US" sz="2400" dirty="0" smtClean="0"/>
              <a:t>10</a:t>
            </a:r>
            <a:r>
              <a:rPr lang="en-US" sz="2400" baseline="30000" dirty="0" smtClean="0"/>
              <a:t>10/</a:t>
            </a:r>
            <a:r>
              <a:rPr lang="en-US" sz="2400" baseline="30000" dirty="0"/>
              <a:t>(-10)</a:t>
            </a:r>
            <a:r>
              <a:rPr lang="en-US" sz="2400" dirty="0" smtClean="0"/>
              <a:t> </a:t>
            </a:r>
            <a:r>
              <a:rPr lang="en-US" sz="2400" dirty="0"/>
              <a:t>= </a:t>
            </a:r>
            <a:r>
              <a:rPr lang="en-US" sz="2400" dirty="0" smtClean="0"/>
              <a:t>0.1</a:t>
            </a:r>
          </a:p>
          <a:p>
            <a:pPr>
              <a:lnSpc>
                <a:spcPct val="120000"/>
              </a:lnSpc>
            </a:pPr>
            <a:r>
              <a:rPr lang="en-US" sz="2400" dirty="0"/>
              <a:t>3</a:t>
            </a:r>
            <a:r>
              <a:rPr lang="en-US" sz="2400" dirty="0" smtClean="0"/>
              <a:t>0</a:t>
            </a:r>
            <a:r>
              <a:rPr lang="en-US" sz="2400" dirty="0"/>
              <a:t>: </a:t>
            </a:r>
            <a:r>
              <a:rPr lang="en-US" sz="2400" dirty="0" err="1"/>
              <a:t>Prob</a:t>
            </a:r>
            <a:r>
              <a:rPr lang="en-US" sz="2400" dirty="0"/>
              <a:t>(error mapping) = </a:t>
            </a:r>
            <a:r>
              <a:rPr lang="en-US" sz="2400" dirty="0" smtClean="0"/>
              <a:t>10</a:t>
            </a:r>
            <a:r>
              <a:rPr lang="en-US" sz="2400" baseline="30000" dirty="0" smtClean="0"/>
              <a:t>30</a:t>
            </a:r>
            <a:r>
              <a:rPr lang="en-US" sz="2400" baseline="30000" dirty="0"/>
              <a:t>/(-10)</a:t>
            </a:r>
            <a:r>
              <a:rPr lang="en-US" sz="2400" dirty="0"/>
              <a:t> = </a:t>
            </a:r>
            <a:r>
              <a:rPr lang="en-US" sz="2400" dirty="0" smtClean="0"/>
              <a:t>0.001</a:t>
            </a:r>
            <a:endParaRPr lang="en-US" sz="2400" dirty="0"/>
          </a:p>
          <a:p>
            <a:pPr>
              <a:lnSpc>
                <a:spcPct val="120000"/>
              </a:lnSpc>
            </a:pPr>
            <a:r>
              <a:rPr lang="en-US" sz="2400" dirty="0" smtClean="0"/>
              <a:t>40</a:t>
            </a:r>
            <a:r>
              <a:rPr lang="en-US" sz="2400" dirty="0"/>
              <a:t>: </a:t>
            </a:r>
            <a:r>
              <a:rPr lang="en-US" sz="2400" dirty="0" err="1"/>
              <a:t>Prob</a:t>
            </a:r>
            <a:r>
              <a:rPr lang="en-US" sz="2400" dirty="0"/>
              <a:t>(error mapping) = </a:t>
            </a:r>
            <a:r>
              <a:rPr lang="en-US" sz="2400" dirty="0" smtClean="0"/>
              <a:t>10</a:t>
            </a:r>
            <a:r>
              <a:rPr lang="en-US" sz="2400" baseline="30000" dirty="0" smtClean="0"/>
              <a:t>40</a:t>
            </a:r>
            <a:r>
              <a:rPr lang="en-US" sz="2400" baseline="30000" dirty="0"/>
              <a:t>/(-10)</a:t>
            </a:r>
            <a:r>
              <a:rPr lang="en-US" sz="2400" dirty="0"/>
              <a:t> = </a:t>
            </a:r>
            <a:r>
              <a:rPr lang="en-US" sz="2400" dirty="0" smtClean="0"/>
              <a:t>0.0001</a:t>
            </a:r>
            <a:endParaRPr lang="en-US" sz="2400" dirty="0"/>
          </a:p>
        </p:txBody>
      </p:sp>
      <p:sp>
        <p:nvSpPr>
          <p:cNvPr id="5" name="Slide Number Placeholder 4"/>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2264261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influencing mapping quality</a:t>
            </a:r>
            <a:endParaRPr lang="en-US" dirty="0"/>
          </a:p>
        </p:txBody>
      </p:sp>
      <p:sp>
        <p:nvSpPr>
          <p:cNvPr id="3" name="Content Placeholder 2"/>
          <p:cNvSpPr>
            <a:spLocks noGrp="1"/>
          </p:cNvSpPr>
          <p:nvPr>
            <p:ph idx="1"/>
          </p:nvPr>
        </p:nvSpPr>
        <p:spPr>
          <a:xfrm>
            <a:off x="457200" y="1384876"/>
            <a:ext cx="8229600" cy="676527"/>
          </a:xfrm>
        </p:spPr>
        <p:txBody>
          <a:bodyPr/>
          <a:lstStyle/>
          <a:p>
            <a:r>
              <a:rPr lang="en-US" dirty="0" smtClean="0"/>
              <a:t>Alignment quality (matches, mismatches, gaps)</a:t>
            </a:r>
          </a:p>
          <a:p>
            <a:endParaRPr lang="en-US" dirty="0"/>
          </a:p>
          <a:p>
            <a:endParaRPr lang="en-US" dirty="0" smtClean="0"/>
          </a:p>
          <a:p>
            <a:endParaRPr lang="en-US" dirty="0" smtClean="0"/>
          </a:p>
        </p:txBody>
      </p:sp>
      <p:sp>
        <p:nvSpPr>
          <p:cNvPr id="4" name="TextBox 3"/>
          <p:cNvSpPr txBox="1"/>
          <p:nvPr/>
        </p:nvSpPr>
        <p:spPr>
          <a:xfrm>
            <a:off x="1722546" y="2061403"/>
            <a:ext cx="1708408" cy="923330"/>
          </a:xfrm>
          <a:prstGeom prst="rect">
            <a:avLst/>
          </a:prstGeom>
          <a:noFill/>
        </p:spPr>
        <p:txBody>
          <a:bodyPr wrap="none" rtlCol="0">
            <a:spAutoFit/>
          </a:bodyPr>
          <a:lstStyle/>
          <a:p>
            <a:r>
              <a:rPr lang="en-US" dirty="0" smtClean="0">
                <a:latin typeface="Courier New"/>
                <a:cs typeface="Courier New"/>
              </a:rPr>
              <a:t>s: CTGTTGCT</a:t>
            </a:r>
          </a:p>
          <a:p>
            <a:r>
              <a:rPr lang="en-US" dirty="0">
                <a:latin typeface="Courier New"/>
                <a:cs typeface="Courier New"/>
              </a:rPr>
              <a:t> </a:t>
            </a:r>
            <a:r>
              <a:rPr lang="en-US" dirty="0" smtClean="0">
                <a:latin typeface="Courier New"/>
                <a:cs typeface="Courier New"/>
              </a:rPr>
              <a:t>   ||</a:t>
            </a:r>
            <a:r>
              <a:rPr lang="en-US" dirty="0" smtClean="0">
                <a:solidFill>
                  <a:srgbClr val="FF0000"/>
                </a:solidFill>
                <a:latin typeface="Courier New"/>
                <a:cs typeface="Courier New"/>
              </a:rPr>
              <a:t>|</a:t>
            </a:r>
            <a:r>
              <a:rPr lang="en-US" dirty="0" smtClean="0">
                <a:latin typeface="Courier New"/>
                <a:cs typeface="Courier New"/>
              </a:rPr>
              <a:t>|||</a:t>
            </a:r>
          </a:p>
          <a:p>
            <a:r>
              <a:rPr lang="en-US" dirty="0">
                <a:latin typeface="Courier New"/>
                <a:cs typeface="Courier New"/>
              </a:rPr>
              <a:t>t</a:t>
            </a:r>
            <a:r>
              <a:rPr lang="en-US" dirty="0" smtClean="0">
                <a:latin typeface="Courier New"/>
                <a:cs typeface="Courier New"/>
              </a:rPr>
              <a:t>: ATGCTGCA</a:t>
            </a:r>
            <a:endParaRPr lang="en-US" dirty="0">
              <a:latin typeface="Courier New"/>
              <a:cs typeface="Courier New"/>
            </a:endParaRPr>
          </a:p>
        </p:txBody>
      </p:sp>
      <p:grpSp>
        <p:nvGrpSpPr>
          <p:cNvPr id="21" name="Group 20"/>
          <p:cNvGrpSpPr/>
          <p:nvPr/>
        </p:nvGrpSpPr>
        <p:grpSpPr>
          <a:xfrm>
            <a:off x="796842" y="3812531"/>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smtClean="0"/>
                <a:t>reads</a:t>
              </a:r>
              <a:endParaRPr lang="en-US" dirty="0"/>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smtClean="0"/>
                <a:t>Ref</a:t>
              </a:r>
              <a:endParaRPr lang="en-US" dirty="0"/>
            </a:p>
          </p:txBody>
        </p:sp>
      </p:grpSp>
      <p:sp>
        <p:nvSpPr>
          <p:cNvPr id="15" name="Slide Number Placeholder 14"/>
          <p:cNvSpPr>
            <a:spLocks noGrp="1"/>
          </p:cNvSpPr>
          <p:nvPr>
            <p:ph type="sldNum" sz="quarter" idx="12"/>
          </p:nvPr>
        </p:nvSpPr>
        <p:spPr/>
        <p:txBody>
          <a:bodyPr/>
          <a:lstStyle/>
          <a:p>
            <a:fld id="{9DA039C4-C5F2-1743-BB7A-5D831266C61E}" type="slidenum">
              <a:rPr lang="en-US" smtClean="0"/>
              <a:t>24</a:t>
            </a:fld>
            <a:endParaRPr lang="en-US"/>
          </a:p>
        </p:txBody>
      </p:sp>
      <p:sp>
        <p:nvSpPr>
          <p:cNvPr id="18" name="TextBox 17"/>
          <p:cNvSpPr txBox="1"/>
          <p:nvPr/>
        </p:nvSpPr>
        <p:spPr>
          <a:xfrm>
            <a:off x="1701800" y="5600700"/>
            <a:ext cx="5483091" cy="523220"/>
          </a:xfrm>
          <a:prstGeom prst="rect">
            <a:avLst/>
          </a:prstGeom>
          <a:noFill/>
        </p:spPr>
        <p:txBody>
          <a:bodyPr wrap="none" rtlCol="0">
            <a:spAutoFit/>
          </a:bodyPr>
          <a:lstStyle/>
          <a:p>
            <a:r>
              <a:rPr lang="en-US" sz="2800" dirty="0" smtClean="0">
                <a:solidFill>
                  <a:srgbClr val="FF0000"/>
                </a:solidFill>
              </a:rPr>
              <a:t>Mapping quality ≠ Alignment quality</a:t>
            </a:r>
            <a:endParaRPr lang="en-US" sz="2800" dirty="0">
              <a:solidFill>
                <a:srgbClr val="FF0000"/>
              </a:solidFill>
            </a:endParaRPr>
          </a:p>
        </p:txBody>
      </p:sp>
      <p:sp>
        <p:nvSpPr>
          <p:cNvPr id="19" name="TextBox 18"/>
          <p:cNvSpPr txBox="1"/>
          <p:nvPr/>
        </p:nvSpPr>
        <p:spPr>
          <a:xfrm>
            <a:off x="3746078" y="2288803"/>
            <a:ext cx="4868791" cy="461665"/>
          </a:xfrm>
          <a:prstGeom prst="rect">
            <a:avLst/>
          </a:prstGeom>
          <a:noFill/>
        </p:spPr>
        <p:txBody>
          <a:bodyPr wrap="none" rtlCol="0">
            <a:spAutoFit/>
          </a:bodyPr>
          <a:lstStyle/>
          <a:p>
            <a:r>
              <a:rPr lang="en-US" sz="2400" dirty="0" smtClean="0">
                <a:solidFill>
                  <a:srgbClr val="FF0000"/>
                </a:solidFill>
              </a:rPr>
              <a:t>Mapping quality = Alignment quality?</a:t>
            </a:r>
            <a:endParaRPr lang="en-US" sz="2400" dirty="0">
              <a:solidFill>
                <a:srgbClr val="FF0000"/>
              </a:solidFill>
            </a:endParaRPr>
          </a:p>
        </p:txBody>
      </p:sp>
      <p:sp>
        <p:nvSpPr>
          <p:cNvPr id="20" name="Content Placeholder 2"/>
          <p:cNvSpPr txBox="1">
            <a:spLocks/>
          </p:cNvSpPr>
          <p:nvPr/>
        </p:nvSpPr>
        <p:spPr>
          <a:xfrm>
            <a:off x="457200" y="3287183"/>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Mapping ambiguity</a:t>
            </a:r>
            <a:endParaRPr lang="en-US" dirty="0"/>
          </a:p>
        </p:txBody>
      </p:sp>
    </p:spTree>
    <p:extLst>
      <p:ext uri="{BB962C8B-B14F-4D97-AF65-F5344CB8AC3E}">
        <p14:creationId xmlns:p14="http://schemas.microsoft.com/office/powerpoint/2010/main" val="12934735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CIGAR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8999769"/>
              </p:ext>
            </p:extLst>
          </p:nvPr>
        </p:nvGraphicFramePr>
        <p:xfrm>
          <a:off x="1168401" y="2831412"/>
          <a:ext cx="6608233" cy="3076522"/>
        </p:xfrm>
        <a:graphic>
          <a:graphicData uri="http://schemas.openxmlformats.org/drawingml/2006/table">
            <a:tbl>
              <a:tblPr/>
              <a:tblGrid>
                <a:gridCol w="1159933"/>
                <a:gridCol w="5448300"/>
              </a:tblGrid>
              <a:tr h="304800">
                <a:tc>
                  <a:txBody>
                    <a:bodyPr/>
                    <a:lstStyle/>
                    <a:p>
                      <a:pPr algn="ctr" fontAlgn="b"/>
                      <a:r>
                        <a:rPr lang="en-US" sz="1800" b="0" i="0" u="none" strike="noStrike" dirty="0" smtClean="0">
                          <a:solidFill>
                            <a:srgbClr val="000000"/>
                          </a:solidFill>
                          <a:effectLst/>
                          <a:latin typeface="Calibri"/>
                        </a:rPr>
                        <a:t>Operation</a:t>
                      </a:r>
                      <a:endParaRPr lang="en-US" sz="1800" b="0" i="0" u="none" strike="noStrike" dirty="0">
                        <a:solidFill>
                          <a:srgbClr val="000000"/>
                        </a:solidFill>
                        <a:effectLst/>
                        <a:latin typeface="Calibri"/>
                      </a:endParaRP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Description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algn="ctr" fontAlgn="b"/>
                      <a:r>
                        <a:rPr lang="en-US" sz="1800" b="0" i="0" u="none" strike="noStrike">
                          <a:solidFill>
                            <a:srgbClr val="000000"/>
                          </a:solidFill>
                          <a:effectLst/>
                          <a:latin typeface="Calibri"/>
                        </a:rPr>
                        <a:t>M</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Calibri"/>
                        </a:rPr>
                        <a:t>alignment match (can be a sequence match or mismatch)</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r>
              <a:tr h="292100">
                <a:tc>
                  <a:txBody>
                    <a:bodyPr/>
                    <a:lstStyle/>
                    <a:p>
                      <a:pPr algn="ctr" fontAlgn="b"/>
                      <a:r>
                        <a:rPr lang="en-US" sz="1800" b="0" i="0" u="none" strike="noStrike">
                          <a:solidFill>
                            <a:srgbClr val="000000"/>
                          </a:solidFill>
                          <a:effectLst/>
                          <a:latin typeface="Calibri"/>
                        </a:rPr>
                        <a:t>I</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insertion to the reference</a:t>
                      </a:r>
                    </a:p>
                  </a:txBody>
                  <a:tcPr marL="12700" marR="12700" marT="12700" marB="0" anchor="b">
                    <a:lnL>
                      <a:noFill/>
                    </a:lnL>
                    <a:lnR>
                      <a:noFill/>
                    </a:lnR>
                    <a:lnT>
                      <a:noFill/>
                    </a:lnT>
                    <a:lnB>
                      <a:noFill/>
                    </a:lnB>
                  </a:tcPr>
                </a:tc>
              </a:tr>
              <a:tr h="292100">
                <a:tc>
                  <a:txBody>
                    <a:bodyPr/>
                    <a:lstStyle/>
                    <a:p>
                      <a:pPr algn="ctr" fontAlgn="b"/>
                      <a:r>
                        <a:rPr lang="en-US" sz="18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deletion from the reference</a:t>
                      </a:r>
                    </a:p>
                  </a:txBody>
                  <a:tcPr marL="12700" marR="12700" marT="12700" marB="0" anchor="b">
                    <a:lnL>
                      <a:noFill/>
                    </a:lnL>
                    <a:lnR>
                      <a:noFill/>
                    </a:lnR>
                    <a:lnT>
                      <a:noFill/>
                    </a:lnT>
                    <a:lnB>
                      <a:noFill/>
                    </a:lnB>
                  </a:tcPr>
                </a:tc>
              </a:tr>
              <a:tr h="292100">
                <a:tc>
                  <a:txBody>
                    <a:bodyPr/>
                    <a:lstStyle/>
                    <a:p>
                      <a:pPr algn="ctr" fontAlgn="b"/>
                      <a:r>
                        <a:rPr lang="en-US" sz="1800" b="0" i="0" u="none" strike="noStrike">
                          <a:solidFill>
                            <a:srgbClr val="000000"/>
                          </a:solidFill>
                          <a:effectLst/>
                          <a:latin typeface="Calibri"/>
                        </a:rPr>
                        <a:t>N</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skipped region from the reference</a:t>
                      </a:r>
                    </a:p>
                  </a:txBody>
                  <a:tcPr marL="12700" marR="12700" marT="12700" marB="0" anchor="b">
                    <a:lnL>
                      <a:noFill/>
                    </a:lnL>
                    <a:lnR>
                      <a:noFill/>
                    </a:lnR>
                    <a:lnT>
                      <a:noFill/>
                    </a:lnT>
                    <a:lnB>
                      <a:noFill/>
                    </a:lnB>
                  </a:tcPr>
                </a:tc>
              </a:tr>
              <a:tr h="292100">
                <a:tc>
                  <a:txBody>
                    <a:bodyPr/>
                    <a:lstStyle/>
                    <a:p>
                      <a:pPr algn="ctr" fontAlgn="b"/>
                      <a:r>
                        <a:rPr lang="en-US" sz="1800" b="0" i="0" u="none" strike="noStrike">
                          <a:solidFill>
                            <a:srgbClr val="000000"/>
                          </a:solidFill>
                          <a:effectLst/>
                          <a:latin typeface="Calibri"/>
                        </a:rPr>
                        <a:t>S</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soft clipping (clipped sequences present in SEQ)</a:t>
                      </a:r>
                    </a:p>
                  </a:txBody>
                  <a:tcPr marL="12700" marR="12700" marT="12700" marB="0" anchor="b">
                    <a:lnL>
                      <a:noFill/>
                    </a:lnL>
                    <a:lnR>
                      <a:noFill/>
                    </a:lnR>
                    <a:lnT>
                      <a:noFill/>
                    </a:lnT>
                    <a:lnB>
                      <a:noFill/>
                    </a:lnB>
                  </a:tcPr>
                </a:tc>
              </a:tr>
              <a:tr h="292100">
                <a:tc>
                  <a:txBody>
                    <a:bodyPr/>
                    <a:lstStyle/>
                    <a:p>
                      <a:pPr algn="ctr" fontAlgn="b"/>
                      <a:r>
                        <a:rPr lang="en-US" sz="1800" b="0" i="0" u="none" strike="noStrike">
                          <a:solidFill>
                            <a:srgbClr val="000000"/>
                          </a:solidFill>
                          <a:effectLst/>
                          <a:latin typeface="Calibri"/>
                        </a:rPr>
                        <a:t>H</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hard clipping (clipped sequences NOT present in SEQ)</a:t>
                      </a:r>
                    </a:p>
                  </a:txBody>
                  <a:tcPr marL="12700" marR="12700" marT="12700" marB="0" anchor="b">
                    <a:lnL>
                      <a:noFill/>
                    </a:lnL>
                    <a:lnR>
                      <a:noFill/>
                    </a:lnR>
                    <a:lnT>
                      <a:noFill/>
                    </a:lnT>
                    <a:lnB>
                      <a:noFill/>
                    </a:lnB>
                  </a:tcPr>
                </a:tc>
              </a:tr>
              <a:tr h="245469">
                <a:tc>
                  <a:txBody>
                    <a:bodyPr/>
                    <a:lstStyle/>
                    <a:p>
                      <a:pPr algn="ctr" fontAlgn="b"/>
                      <a:r>
                        <a:rPr lang="en-US" sz="1800" b="0" i="0" u="none" strike="noStrike">
                          <a:solidFill>
                            <a:schemeClr val="bg1">
                              <a:lumMod val="50000"/>
                            </a:schemeClr>
                          </a:solidFill>
                          <a:effectLst/>
                          <a:latin typeface="Calibri"/>
                        </a:rPr>
                        <a:t>P</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padding (silent deletion from padded reference)</a:t>
                      </a:r>
                    </a:p>
                  </a:txBody>
                  <a:tcPr marL="12700" marR="12700" marT="12700" marB="0" anchor="b">
                    <a:lnL>
                      <a:noFill/>
                    </a:lnL>
                    <a:lnR>
                      <a:noFill/>
                    </a:lnR>
                    <a:lnT>
                      <a:noFill/>
                    </a:lnT>
                    <a:lnB>
                      <a:noFill/>
                    </a:lnB>
                  </a:tcPr>
                </a:tc>
              </a:tr>
              <a:tr h="427302">
                <a:tc>
                  <a:txBody>
                    <a:bodyPr/>
                    <a:lstStyle/>
                    <a:p>
                      <a:pPr algn="ctr" fontAlgn="b"/>
                      <a:r>
                        <a:rPr lang="en-US" sz="1800" b="0" i="0" u="none" strike="noStrike">
                          <a:solidFill>
                            <a:schemeClr val="bg1">
                              <a:lumMod val="50000"/>
                            </a:schemeClr>
                          </a:solidFill>
                          <a:effectLst/>
                          <a:latin typeface="Calibri"/>
                        </a:rPr>
                        <a:t>=</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sequence match</a:t>
                      </a:r>
                    </a:p>
                  </a:txBody>
                  <a:tcPr marL="12700" marR="12700" marT="12700" marB="0" anchor="b">
                    <a:lnL>
                      <a:noFill/>
                    </a:lnL>
                    <a:lnR>
                      <a:noFill/>
                    </a:lnR>
                    <a:lnT>
                      <a:noFill/>
                    </a:lnT>
                    <a:lnB>
                      <a:noFill/>
                    </a:lnB>
                  </a:tcPr>
                </a:tc>
              </a:tr>
              <a:tr h="304800">
                <a:tc>
                  <a:txBody>
                    <a:bodyPr/>
                    <a:lstStyle/>
                    <a:p>
                      <a:pPr algn="ctr" fontAlgn="b"/>
                      <a:r>
                        <a:rPr lang="en-US" sz="1800" b="0" i="0" u="none" strike="noStrike">
                          <a:solidFill>
                            <a:schemeClr val="bg1">
                              <a:lumMod val="50000"/>
                            </a:schemeClr>
                          </a:solidFill>
                          <a:effectLst/>
                          <a:latin typeface="Calibri"/>
                        </a:rPr>
                        <a:t>X</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chemeClr val="bg1">
                              <a:lumMod val="50000"/>
                            </a:schemeClr>
                          </a:solidFill>
                          <a:effectLst/>
                          <a:latin typeface="Calibri"/>
                        </a:rPr>
                        <a:t>sequence mismatch</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1413934" y="5907934"/>
            <a:ext cx="6815666" cy="369332"/>
          </a:xfrm>
          <a:prstGeom prst="rect">
            <a:avLst/>
          </a:prstGeom>
          <a:noFill/>
        </p:spPr>
        <p:txBody>
          <a:bodyPr wrap="square" rtlCol="0">
            <a:spAutoFit/>
          </a:bodyPr>
          <a:lstStyle/>
          <a:p>
            <a:r>
              <a:rPr lang="en-US" dirty="0">
                <a:solidFill>
                  <a:srgbClr val="FF0000"/>
                </a:solidFill>
              </a:rPr>
              <a:t>For mRNA-to-genome alignment, an N operation represents an intron. </a:t>
            </a:r>
          </a:p>
        </p:txBody>
      </p:sp>
      <p:sp>
        <p:nvSpPr>
          <p:cNvPr id="6" name="TextBox 5"/>
          <p:cNvSpPr txBox="1"/>
          <p:nvPr/>
        </p:nvSpPr>
        <p:spPr>
          <a:xfrm>
            <a:off x="914401" y="6352143"/>
            <a:ext cx="2675808" cy="369332"/>
          </a:xfrm>
          <a:prstGeom prst="rect">
            <a:avLst/>
          </a:prstGeom>
          <a:noFill/>
        </p:spPr>
        <p:txBody>
          <a:bodyPr wrap="none" rtlCol="0">
            <a:spAutoFit/>
          </a:bodyPr>
          <a:lstStyle/>
          <a:p>
            <a:r>
              <a:rPr lang="en-US" dirty="0" smtClean="0">
                <a:solidFill>
                  <a:schemeClr val="bg1">
                    <a:lumMod val="50000"/>
                  </a:schemeClr>
                </a:solidFill>
              </a:rPr>
              <a:t>P, =, and X are rarely used.</a:t>
            </a:r>
            <a:endParaRPr lang="en-US"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25</a:t>
            </a:fld>
            <a:endParaRPr lang="en-US"/>
          </a:p>
        </p:txBody>
      </p:sp>
      <p:sp>
        <p:nvSpPr>
          <p:cNvPr id="7" name="TextBox 6"/>
          <p:cNvSpPr txBox="1"/>
          <p:nvPr/>
        </p:nvSpPr>
        <p:spPr>
          <a:xfrm>
            <a:off x="965200" y="1117350"/>
            <a:ext cx="4067941" cy="1569660"/>
          </a:xfrm>
          <a:prstGeom prst="rect">
            <a:avLst/>
          </a:prstGeom>
          <a:noFill/>
        </p:spPr>
        <p:txBody>
          <a:bodyPr wrap="none" rtlCol="0">
            <a:spAutoFit/>
          </a:bodyPr>
          <a:lstStyle/>
          <a:p>
            <a:r>
              <a:rPr lang="en-US" sz="2400" dirty="0" smtClean="0"/>
              <a:t>Example 1:   100M</a:t>
            </a:r>
          </a:p>
          <a:p>
            <a:r>
              <a:rPr lang="en-US" sz="2400" dirty="0"/>
              <a:t>Example </a:t>
            </a:r>
            <a:r>
              <a:rPr lang="en-US" sz="2400" dirty="0" smtClean="0"/>
              <a:t>2:   24M188N83M</a:t>
            </a:r>
          </a:p>
          <a:p>
            <a:r>
              <a:rPr lang="en-US" sz="2400" dirty="0" smtClean="0"/>
              <a:t>Example 3:   80M1I20M2D60M</a:t>
            </a:r>
          </a:p>
          <a:p>
            <a:r>
              <a:rPr lang="en-US" sz="2400" dirty="0" smtClean="0"/>
              <a:t>Example 4:   98M2S</a:t>
            </a:r>
            <a:endParaRPr lang="en-US" sz="2400" dirty="0"/>
          </a:p>
        </p:txBody>
      </p:sp>
    </p:spTree>
    <p:extLst>
      <p:ext uri="{BB962C8B-B14F-4D97-AF65-F5344CB8AC3E}">
        <p14:creationId xmlns:p14="http://schemas.microsoft.com/office/powerpoint/2010/main" val="428105231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a:t>
            </a:r>
            <a:r>
              <a:rPr lang="en-US" dirty="0" smtClean="0"/>
              <a:t>(BAM)</a:t>
            </a:r>
            <a:endParaRPr lang="en-US" dirty="0"/>
          </a:p>
        </p:txBody>
      </p:sp>
      <p:sp>
        <p:nvSpPr>
          <p:cNvPr id="3" name="Content Placeholder 2"/>
          <p:cNvSpPr>
            <a:spLocks noGrp="1"/>
          </p:cNvSpPr>
          <p:nvPr>
            <p:ph idx="1"/>
          </p:nvPr>
        </p:nvSpPr>
        <p:spPr>
          <a:xfrm>
            <a:off x="457200" y="1384876"/>
            <a:ext cx="8119533" cy="1705457"/>
          </a:xfrm>
        </p:spPr>
        <p:txBody>
          <a:bodyPr/>
          <a:lstStyle/>
          <a:p>
            <a:r>
              <a:rPr lang="en-US" dirty="0"/>
              <a:t>To improve the performance, </a:t>
            </a:r>
            <a:r>
              <a:rPr lang="en-US" dirty="0" smtClean="0"/>
              <a:t>a </a:t>
            </a:r>
            <a:r>
              <a:rPr lang="en-US" dirty="0"/>
              <a:t>companion format Binary Alignment/Map (BAM</a:t>
            </a:r>
            <a:r>
              <a:rPr lang="en-US" dirty="0" smtClean="0"/>
              <a:t>) was designed.</a:t>
            </a:r>
          </a:p>
          <a:p>
            <a:r>
              <a:rPr lang="en-US" dirty="0" smtClean="0"/>
              <a:t>BAM </a:t>
            </a:r>
            <a:r>
              <a:rPr lang="en-US" dirty="0"/>
              <a:t>is </a:t>
            </a:r>
            <a:r>
              <a:rPr lang="en-US" dirty="0" smtClean="0"/>
              <a:t>the binary </a:t>
            </a:r>
            <a:r>
              <a:rPr lang="en-US" dirty="0"/>
              <a:t>representation of SAM and keeps exactly the </a:t>
            </a:r>
            <a:r>
              <a:rPr lang="en-US" dirty="0" smtClean="0"/>
              <a:t>same information as SAM</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3663478351"/>
              </p:ext>
            </p:extLst>
          </p:nvPr>
        </p:nvGraphicFramePr>
        <p:xfrm>
          <a:off x="2472266" y="4301066"/>
          <a:ext cx="3843866" cy="1371600"/>
        </p:xfrm>
        <a:graphic>
          <a:graphicData uri="http://schemas.openxmlformats.org/drawingml/2006/table">
            <a:tbl>
              <a:tblPr firstRow="1" bandRow="1">
                <a:tableStyleId>{2D5ABB26-0587-4C30-8999-92F81FD0307C}</a:tableStyleId>
              </a:tblPr>
              <a:tblGrid>
                <a:gridCol w="1811867"/>
                <a:gridCol w="2031999"/>
              </a:tblGrid>
              <a:tr h="370840">
                <a:tc>
                  <a:txBody>
                    <a:bodyPr/>
                    <a:lstStyle/>
                    <a:p>
                      <a:r>
                        <a:rPr lang="en-US" sz="2400" dirty="0" smtClean="0"/>
                        <a:t>File type</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smtClean="0"/>
                        <a:t>Storage usage</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370840">
                <a:tc>
                  <a:txBody>
                    <a:bodyPr/>
                    <a:lstStyle/>
                    <a:p>
                      <a:r>
                        <a:rPr lang="en-US" sz="2400" dirty="0" smtClean="0"/>
                        <a:t>SAM</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smtClean="0"/>
                        <a:t>313 M</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370840">
                <a:tc>
                  <a:txBody>
                    <a:bodyPr/>
                    <a:lstStyle/>
                    <a:p>
                      <a:r>
                        <a:rPr lang="en-US" sz="2400" dirty="0" smtClean="0"/>
                        <a:t>BAM</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smtClean="0"/>
                        <a:t>97 M</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bl>
          </a:graphicData>
        </a:graphic>
      </p:graphicFrame>
      <p:sp>
        <p:nvSpPr>
          <p:cNvPr id="6" name="TextBox 5"/>
          <p:cNvSpPr txBox="1"/>
          <p:nvPr/>
        </p:nvSpPr>
        <p:spPr>
          <a:xfrm>
            <a:off x="2379133" y="3650734"/>
            <a:ext cx="4578146" cy="461665"/>
          </a:xfrm>
          <a:prstGeom prst="rect">
            <a:avLst/>
          </a:prstGeom>
          <a:noFill/>
        </p:spPr>
        <p:txBody>
          <a:bodyPr wrap="none" rtlCol="0">
            <a:spAutoFit/>
          </a:bodyPr>
          <a:lstStyle/>
          <a:p>
            <a:r>
              <a:rPr lang="en-US" sz="2400" dirty="0" smtClean="0"/>
              <a:t>Table. File size of two example files</a:t>
            </a:r>
            <a:endParaRPr lang="en-US" sz="2400" dirty="0"/>
          </a:p>
        </p:txBody>
      </p:sp>
      <p:sp>
        <p:nvSpPr>
          <p:cNvPr id="5" name="Slide Number Placeholder 4"/>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13448924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SAMtools</a:t>
            </a:r>
            <a:endParaRPr lang="en-US" dirty="0"/>
          </a:p>
        </p:txBody>
      </p:sp>
      <p:sp>
        <p:nvSpPr>
          <p:cNvPr id="3" name="Content Placeholder 2"/>
          <p:cNvSpPr>
            <a:spLocks noGrp="1"/>
          </p:cNvSpPr>
          <p:nvPr>
            <p:ph idx="1"/>
          </p:nvPr>
        </p:nvSpPr>
        <p:spPr>
          <a:xfrm>
            <a:off x="457200" y="1144152"/>
            <a:ext cx="8229600" cy="1307524"/>
          </a:xfrm>
        </p:spPr>
        <p:txBody>
          <a:bodyPr/>
          <a:lstStyle/>
          <a:p>
            <a:r>
              <a:rPr lang="en-US" dirty="0" err="1"/>
              <a:t>SAMtools</a:t>
            </a:r>
            <a:r>
              <a:rPr lang="en-US" dirty="0"/>
              <a:t> is a popular open-source </a:t>
            </a:r>
            <a:r>
              <a:rPr lang="en-US" dirty="0" smtClean="0"/>
              <a:t>software package for sequence alignment manipulation. It is a reliable tool for almost all </a:t>
            </a:r>
            <a:r>
              <a:rPr lang="en-US" dirty="0" err="1" smtClean="0"/>
              <a:t>bioinformatists</a:t>
            </a:r>
            <a:r>
              <a:rPr lang="en-US" dirty="0" smtClean="0"/>
              <a:t> who work on NGS data.</a:t>
            </a:r>
            <a:endParaRPr lang="en-US" dirty="0"/>
          </a:p>
        </p:txBody>
      </p:sp>
      <p:sp>
        <p:nvSpPr>
          <p:cNvPr id="5" name="TextBox 4"/>
          <p:cNvSpPr txBox="1"/>
          <p:nvPr/>
        </p:nvSpPr>
        <p:spPr>
          <a:xfrm>
            <a:off x="152401" y="2735891"/>
            <a:ext cx="4224867" cy="3231653"/>
          </a:xfrm>
          <a:prstGeom prst="rect">
            <a:avLst/>
          </a:prstGeom>
          <a:noFill/>
        </p:spPr>
        <p:txBody>
          <a:bodyPr wrap="square" rtlCol="0">
            <a:spAutoFit/>
          </a:bodyPr>
          <a:lstStyle/>
          <a:p>
            <a:r>
              <a:rPr lang="en-US" sz="1200" dirty="0" smtClean="0">
                <a:latin typeface="Courier"/>
                <a:cs typeface="Courier"/>
              </a:rPr>
              <a:t>-</a:t>
            </a:r>
            <a:r>
              <a:rPr lang="en-US" sz="1200" dirty="0">
                <a:latin typeface="Courier"/>
                <a:cs typeface="Courier"/>
              </a:rPr>
              <a:t>- indexing</a:t>
            </a:r>
          </a:p>
          <a:p>
            <a:r>
              <a:rPr lang="en-US" sz="1200" dirty="0" smtClean="0">
                <a:latin typeface="Courier"/>
                <a:cs typeface="Courier"/>
              </a:rPr>
              <a:t>   </a:t>
            </a:r>
            <a:r>
              <a:rPr lang="en-US" sz="1200" dirty="0" err="1" smtClean="0">
                <a:latin typeface="Courier"/>
                <a:cs typeface="Courier"/>
              </a:rPr>
              <a:t>faidx</a:t>
            </a:r>
            <a:r>
              <a:rPr lang="en-US" sz="1200" dirty="0" smtClean="0">
                <a:latin typeface="Courier"/>
                <a:cs typeface="Courier"/>
              </a:rPr>
              <a:t>       </a:t>
            </a:r>
            <a:r>
              <a:rPr lang="en-US" sz="1200" dirty="0">
                <a:latin typeface="Courier"/>
                <a:cs typeface="Courier"/>
              </a:rPr>
              <a:t>index/extract FASTA</a:t>
            </a:r>
          </a:p>
          <a:p>
            <a:r>
              <a:rPr lang="en-US" sz="1200" dirty="0" smtClean="0">
                <a:latin typeface="Courier"/>
                <a:cs typeface="Courier"/>
              </a:rPr>
              <a:t>   index       </a:t>
            </a:r>
            <a:r>
              <a:rPr lang="en-US" sz="1200" dirty="0">
                <a:latin typeface="Courier"/>
                <a:cs typeface="Courier"/>
              </a:rPr>
              <a:t>index alignment</a:t>
            </a:r>
          </a:p>
          <a:p>
            <a:r>
              <a:rPr lang="en-US" sz="1200" dirty="0" smtClean="0">
                <a:latin typeface="Courier"/>
                <a:cs typeface="Courier"/>
              </a:rPr>
              <a:t>-</a:t>
            </a:r>
            <a:r>
              <a:rPr lang="en-US" sz="1200" dirty="0">
                <a:latin typeface="Courier"/>
                <a:cs typeface="Courier"/>
              </a:rPr>
              <a:t>- editing</a:t>
            </a:r>
          </a:p>
          <a:p>
            <a:r>
              <a:rPr lang="en-US" sz="1200" dirty="0" smtClean="0">
                <a:latin typeface="Courier"/>
                <a:cs typeface="Courier"/>
              </a:rPr>
              <a:t>   </a:t>
            </a:r>
            <a:r>
              <a:rPr lang="en-US" sz="1200" dirty="0" err="1" smtClean="0">
                <a:latin typeface="Courier"/>
                <a:cs typeface="Courier"/>
              </a:rPr>
              <a:t>calmd</a:t>
            </a:r>
            <a:r>
              <a:rPr lang="en-US" sz="1200" dirty="0" smtClean="0">
                <a:latin typeface="Courier"/>
                <a:cs typeface="Courier"/>
              </a:rPr>
              <a:t>       </a:t>
            </a:r>
            <a:r>
              <a:rPr lang="en-US" sz="1200" dirty="0">
                <a:latin typeface="Courier"/>
                <a:cs typeface="Courier"/>
              </a:rPr>
              <a:t>recalculate </a:t>
            </a:r>
            <a:r>
              <a:rPr lang="en-US" sz="1200" dirty="0" smtClean="0">
                <a:latin typeface="Courier"/>
                <a:cs typeface="Courier"/>
              </a:rPr>
              <a:t>...</a:t>
            </a:r>
            <a:endParaRPr lang="en-US" sz="1200" dirty="0">
              <a:latin typeface="Courier"/>
              <a:cs typeface="Courier"/>
            </a:endParaRPr>
          </a:p>
          <a:p>
            <a:r>
              <a:rPr lang="en-US" sz="1200" dirty="0" smtClean="0">
                <a:latin typeface="Courier"/>
                <a:cs typeface="Courier"/>
              </a:rPr>
              <a:t>   </a:t>
            </a:r>
            <a:r>
              <a:rPr lang="en-US" sz="1200" dirty="0" err="1" smtClean="0">
                <a:latin typeface="Courier"/>
                <a:cs typeface="Courier"/>
              </a:rPr>
              <a:t>fixmate</a:t>
            </a:r>
            <a:r>
              <a:rPr lang="en-US" sz="1200" dirty="0" smtClean="0">
                <a:latin typeface="Courier"/>
                <a:cs typeface="Courier"/>
              </a:rPr>
              <a:t>     </a:t>
            </a:r>
            <a:r>
              <a:rPr lang="en-US" sz="1200" dirty="0">
                <a:latin typeface="Courier"/>
                <a:cs typeface="Courier"/>
              </a:rPr>
              <a:t>fix mate information</a:t>
            </a:r>
          </a:p>
          <a:p>
            <a:r>
              <a:rPr lang="en-US" sz="1200" dirty="0" smtClean="0">
                <a:latin typeface="Courier"/>
                <a:cs typeface="Courier"/>
              </a:rPr>
              <a:t>   </a:t>
            </a:r>
            <a:r>
              <a:rPr lang="en-US" sz="1200" dirty="0" err="1" smtClean="0">
                <a:latin typeface="Courier"/>
                <a:cs typeface="Courier"/>
              </a:rPr>
              <a:t>reheader</a:t>
            </a:r>
            <a:r>
              <a:rPr lang="en-US" sz="1200" dirty="0" smtClean="0">
                <a:latin typeface="Courier"/>
                <a:cs typeface="Courier"/>
              </a:rPr>
              <a:t>    </a:t>
            </a:r>
            <a:r>
              <a:rPr lang="en-US" sz="1200" dirty="0">
                <a:latin typeface="Courier"/>
                <a:cs typeface="Courier"/>
              </a:rPr>
              <a:t>replace BAM header</a:t>
            </a:r>
          </a:p>
          <a:p>
            <a:r>
              <a:rPr lang="en-US" sz="1200" dirty="0" smtClean="0">
                <a:latin typeface="Courier"/>
                <a:cs typeface="Courier"/>
              </a:rPr>
              <a:t>   </a:t>
            </a:r>
            <a:r>
              <a:rPr lang="en-US" sz="1200" dirty="0" err="1" smtClean="0">
                <a:latin typeface="Courier"/>
                <a:cs typeface="Courier"/>
              </a:rPr>
              <a:t>rmdup</a:t>
            </a:r>
            <a:r>
              <a:rPr lang="en-US" sz="1200" dirty="0" smtClean="0">
                <a:latin typeface="Courier"/>
                <a:cs typeface="Courier"/>
              </a:rPr>
              <a:t>       </a:t>
            </a:r>
            <a:r>
              <a:rPr lang="en-US" sz="1200" dirty="0">
                <a:latin typeface="Courier"/>
                <a:cs typeface="Courier"/>
              </a:rPr>
              <a:t>remove PCR duplicates</a:t>
            </a:r>
          </a:p>
          <a:p>
            <a:r>
              <a:rPr lang="en-US" sz="1200" dirty="0" smtClean="0">
                <a:latin typeface="Courier"/>
                <a:cs typeface="Courier"/>
              </a:rPr>
              <a:t>   </a:t>
            </a:r>
            <a:r>
              <a:rPr lang="en-US" sz="1200" dirty="0" err="1" smtClean="0">
                <a:latin typeface="Courier"/>
                <a:cs typeface="Courier"/>
              </a:rPr>
              <a:t>targetcut</a:t>
            </a:r>
            <a:r>
              <a:rPr lang="en-US" sz="1200" dirty="0" smtClean="0">
                <a:latin typeface="Courier"/>
                <a:cs typeface="Courier"/>
              </a:rPr>
              <a:t>   </a:t>
            </a:r>
            <a:r>
              <a:rPr lang="en-US" sz="1200" dirty="0">
                <a:latin typeface="Courier"/>
                <a:cs typeface="Courier"/>
              </a:rPr>
              <a:t>cut </a:t>
            </a:r>
            <a:r>
              <a:rPr lang="en-US" sz="1200" dirty="0" err="1">
                <a:latin typeface="Courier"/>
                <a:cs typeface="Courier"/>
              </a:rPr>
              <a:t>fosmid</a:t>
            </a:r>
            <a:r>
              <a:rPr lang="en-US" sz="1200" dirty="0">
                <a:latin typeface="Courier"/>
                <a:cs typeface="Courier"/>
              </a:rPr>
              <a:t> </a:t>
            </a:r>
            <a:r>
              <a:rPr lang="en-US" sz="1200" dirty="0" smtClean="0">
                <a:latin typeface="Courier"/>
                <a:cs typeface="Courier"/>
              </a:rPr>
              <a:t>regions</a:t>
            </a:r>
            <a:endParaRPr lang="en-US" sz="1200" dirty="0">
              <a:latin typeface="Courier"/>
              <a:cs typeface="Courier"/>
            </a:endParaRPr>
          </a:p>
          <a:p>
            <a:r>
              <a:rPr lang="en-US" sz="1200" dirty="0" smtClean="0">
                <a:latin typeface="Courier"/>
                <a:cs typeface="Courier"/>
              </a:rPr>
              <a:t>-</a:t>
            </a:r>
            <a:r>
              <a:rPr lang="en-US" sz="1200" dirty="0">
                <a:latin typeface="Courier"/>
                <a:cs typeface="Courier"/>
              </a:rPr>
              <a:t>- file operations</a:t>
            </a:r>
          </a:p>
          <a:p>
            <a:r>
              <a:rPr lang="en-US" sz="1200" dirty="0" smtClean="0">
                <a:latin typeface="Courier"/>
                <a:cs typeface="Courier"/>
              </a:rPr>
              <a:t>   </a:t>
            </a:r>
            <a:r>
              <a:rPr lang="en-US" sz="1200" dirty="0" err="1" smtClean="0">
                <a:latin typeface="Courier"/>
                <a:cs typeface="Courier"/>
              </a:rPr>
              <a:t>bamshuf</a:t>
            </a:r>
            <a:r>
              <a:rPr lang="en-US" sz="1200" dirty="0" smtClean="0">
                <a:latin typeface="Courier"/>
                <a:cs typeface="Courier"/>
              </a:rPr>
              <a:t>     </a:t>
            </a:r>
            <a:r>
              <a:rPr lang="en-US" sz="1200" dirty="0">
                <a:latin typeface="Courier"/>
                <a:cs typeface="Courier"/>
              </a:rPr>
              <a:t>shuffle and group </a:t>
            </a:r>
            <a:r>
              <a:rPr lang="en-US" sz="1200" dirty="0" smtClean="0">
                <a:latin typeface="Courier"/>
                <a:cs typeface="Courier"/>
              </a:rPr>
              <a:t>...</a:t>
            </a:r>
            <a:endParaRPr lang="en-US" sz="1200" dirty="0">
              <a:latin typeface="Courier"/>
              <a:cs typeface="Courier"/>
            </a:endParaRPr>
          </a:p>
          <a:p>
            <a:r>
              <a:rPr lang="en-US" sz="1200" dirty="0">
                <a:latin typeface="Courier"/>
                <a:cs typeface="Courier"/>
              </a:rPr>
              <a:t> </a:t>
            </a:r>
            <a:r>
              <a:rPr lang="en-US" sz="1200" dirty="0" smtClean="0">
                <a:latin typeface="Courier"/>
                <a:cs typeface="Courier"/>
              </a:rPr>
              <a:t>  cat         </a:t>
            </a:r>
            <a:r>
              <a:rPr lang="en-US" sz="1200" dirty="0">
                <a:latin typeface="Courier"/>
                <a:cs typeface="Courier"/>
              </a:rPr>
              <a:t>concatenate BAMs</a:t>
            </a:r>
          </a:p>
          <a:p>
            <a:r>
              <a:rPr lang="en-US" sz="1200" dirty="0">
                <a:latin typeface="Courier"/>
                <a:cs typeface="Courier"/>
              </a:rPr>
              <a:t> </a:t>
            </a:r>
            <a:r>
              <a:rPr lang="en-US" sz="1200" dirty="0" smtClean="0">
                <a:latin typeface="Courier"/>
                <a:cs typeface="Courier"/>
              </a:rPr>
              <a:t>  merge       </a:t>
            </a:r>
            <a:r>
              <a:rPr lang="en-US" sz="1200" dirty="0">
                <a:latin typeface="Courier"/>
                <a:cs typeface="Courier"/>
              </a:rPr>
              <a:t>merge sorted alignments</a:t>
            </a:r>
          </a:p>
          <a:p>
            <a:r>
              <a:rPr lang="en-US" sz="1200" dirty="0">
                <a:latin typeface="Courier"/>
                <a:cs typeface="Courier"/>
              </a:rPr>
              <a:t> </a:t>
            </a:r>
            <a:r>
              <a:rPr lang="en-US" sz="1200" dirty="0" smtClean="0">
                <a:latin typeface="Courier"/>
                <a:cs typeface="Courier"/>
              </a:rPr>
              <a:t>  </a:t>
            </a:r>
            <a:r>
              <a:rPr lang="en-US" sz="1200" dirty="0" err="1" smtClean="0">
                <a:latin typeface="Courier"/>
                <a:cs typeface="Courier"/>
              </a:rPr>
              <a:t>mpileup</a:t>
            </a:r>
            <a:r>
              <a:rPr lang="en-US" sz="1200" dirty="0" smtClean="0">
                <a:latin typeface="Courier"/>
                <a:cs typeface="Courier"/>
              </a:rPr>
              <a:t>     </a:t>
            </a:r>
            <a:r>
              <a:rPr lang="en-US" sz="1200" dirty="0">
                <a:latin typeface="Courier"/>
                <a:cs typeface="Courier"/>
              </a:rPr>
              <a:t>multi-way pileup</a:t>
            </a:r>
          </a:p>
          <a:p>
            <a:r>
              <a:rPr lang="en-US" sz="1200" dirty="0">
                <a:latin typeface="Courier"/>
                <a:cs typeface="Courier"/>
              </a:rPr>
              <a:t> </a:t>
            </a:r>
            <a:r>
              <a:rPr lang="en-US" sz="1200" dirty="0" smtClean="0">
                <a:latin typeface="Courier"/>
                <a:cs typeface="Courier"/>
              </a:rPr>
              <a:t>  sort        </a:t>
            </a:r>
            <a:r>
              <a:rPr lang="en-US" sz="1200" dirty="0">
                <a:latin typeface="Courier"/>
                <a:cs typeface="Courier"/>
              </a:rPr>
              <a:t>sort alignment file</a:t>
            </a:r>
          </a:p>
          <a:p>
            <a:r>
              <a:rPr lang="en-US" sz="1200" dirty="0">
                <a:latin typeface="Courier"/>
                <a:cs typeface="Courier"/>
              </a:rPr>
              <a:t> </a:t>
            </a:r>
            <a:r>
              <a:rPr lang="en-US" sz="1200" dirty="0" smtClean="0">
                <a:latin typeface="Courier"/>
                <a:cs typeface="Courier"/>
              </a:rPr>
              <a:t>  split       </a:t>
            </a:r>
            <a:r>
              <a:rPr lang="en-US" sz="1200" dirty="0">
                <a:latin typeface="Courier"/>
                <a:cs typeface="Courier"/>
              </a:rPr>
              <a:t>splits a file by read group</a:t>
            </a:r>
          </a:p>
          <a:p>
            <a:r>
              <a:rPr lang="en-US" sz="1200" dirty="0">
                <a:latin typeface="Courier"/>
                <a:cs typeface="Courier"/>
              </a:rPr>
              <a:t> </a:t>
            </a:r>
            <a:r>
              <a:rPr lang="en-US" sz="1200" dirty="0" smtClean="0">
                <a:latin typeface="Courier"/>
                <a:cs typeface="Courier"/>
              </a:rPr>
              <a:t>  bam2fq      </a:t>
            </a:r>
            <a:r>
              <a:rPr lang="en-US" sz="1200" dirty="0">
                <a:latin typeface="Courier"/>
                <a:cs typeface="Courier"/>
              </a:rPr>
              <a:t>converts a BAM to a </a:t>
            </a:r>
            <a:r>
              <a:rPr lang="en-US" sz="1200" dirty="0" smtClean="0">
                <a:latin typeface="Courier"/>
                <a:cs typeface="Courier"/>
              </a:rPr>
              <a:t>FASTQ</a:t>
            </a:r>
            <a:endParaRPr lang="en-US" sz="1200" dirty="0">
              <a:latin typeface="Courier"/>
              <a:cs typeface="Courier"/>
            </a:endParaRPr>
          </a:p>
        </p:txBody>
      </p:sp>
      <p:sp>
        <p:nvSpPr>
          <p:cNvPr id="6" name="TextBox 5"/>
          <p:cNvSpPr txBox="1"/>
          <p:nvPr/>
        </p:nvSpPr>
        <p:spPr>
          <a:xfrm>
            <a:off x="4487332" y="2735891"/>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smtClean="0">
                <a:latin typeface="Courier"/>
                <a:cs typeface="Courier"/>
              </a:rPr>
              <a:t>bedcov</a:t>
            </a:r>
            <a:r>
              <a:rPr lang="en-US" sz="1200" dirty="0" smtClean="0">
                <a:latin typeface="Courier"/>
                <a:cs typeface="Courier"/>
              </a:rPr>
              <a:t>      </a:t>
            </a:r>
            <a:r>
              <a:rPr lang="en-US" sz="1200" dirty="0">
                <a:latin typeface="Courier"/>
                <a:cs typeface="Courier"/>
              </a:rPr>
              <a:t>read depth per BED region</a:t>
            </a:r>
          </a:p>
          <a:p>
            <a:r>
              <a:rPr lang="en-US" sz="1200" dirty="0">
                <a:latin typeface="Courier"/>
                <a:cs typeface="Courier"/>
              </a:rPr>
              <a:t>   </a:t>
            </a:r>
            <a:r>
              <a:rPr lang="en-US" sz="1200" dirty="0" smtClean="0">
                <a:latin typeface="Courier"/>
                <a:cs typeface="Courier"/>
              </a:rPr>
              <a:t>depth       </a:t>
            </a:r>
            <a:r>
              <a:rPr lang="en-US" sz="1200" dirty="0">
                <a:latin typeface="Courier"/>
                <a:cs typeface="Courier"/>
              </a:rPr>
              <a:t>compute the depth</a:t>
            </a:r>
          </a:p>
          <a:p>
            <a:r>
              <a:rPr lang="en-US" sz="1200" dirty="0">
                <a:latin typeface="Courier"/>
                <a:cs typeface="Courier"/>
              </a:rPr>
              <a:t>   </a:t>
            </a:r>
            <a:r>
              <a:rPr lang="en-US" sz="1200" dirty="0" err="1" smtClean="0">
                <a:latin typeface="Courier"/>
                <a:cs typeface="Courier"/>
              </a:rPr>
              <a:t>flagstat</a:t>
            </a:r>
            <a:r>
              <a:rPr lang="en-US" sz="1200" dirty="0" smtClean="0">
                <a:latin typeface="Courier"/>
                <a:cs typeface="Courier"/>
              </a:rPr>
              <a:t>    </a:t>
            </a:r>
            <a:r>
              <a:rPr lang="en-US" sz="1200" dirty="0">
                <a:latin typeface="Courier"/>
                <a:cs typeface="Courier"/>
              </a:rPr>
              <a:t>simple stats</a:t>
            </a:r>
          </a:p>
          <a:p>
            <a:r>
              <a:rPr lang="en-US" sz="1200" dirty="0">
                <a:latin typeface="Courier"/>
                <a:cs typeface="Courier"/>
              </a:rPr>
              <a:t>   </a:t>
            </a:r>
            <a:r>
              <a:rPr lang="en-US" sz="1200" dirty="0" err="1" smtClean="0">
                <a:latin typeface="Courier"/>
                <a:cs typeface="Courier"/>
              </a:rPr>
              <a:t>idxstats</a:t>
            </a:r>
            <a:r>
              <a:rPr lang="en-US" sz="1200" dirty="0" smtClean="0">
                <a:latin typeface="Courier"/>
                <a:cs typeface="Courier"/>
              </a:rPr>
              <a:t>    </a:t>
            </a:r>
            <a:r>
              <a:rPr lang="en-US" sz="1200" dirty="0">
                <a:latin typeface="Courier"/>
                <a:cs typeface="Courier"/>
              </a:rPr>
              <a:t>BAM index stats</a:t>
            </a:r>
          </a:p>
          <a:p>
            <a:r>
              <a:rPr lang="en-US" sz="1200" dirty="0">
                <a:latin typeface="Courier"/>
                <a:cs typeface="Courier"/>
              </a:rPr>
              <a:t>   </a:t>
            </a:r>
            <a:r>
              <a:rPr lang="en-US" sz="1200" dirty="0" smtClean="0">
                <a:latin typeface="Courier"/>
                <a:cs typeface="Courier"/>
              </a:rPr>
              <a:t>phase       </a:t>
            </a:r>
            <a:r>
              <a:rPr lang="en-US" sz="1200" dirty="0">
                <a:latin typeface="Courier"/>
                <a:cs typeface="Courier"/>
              </a:rPr>
              <a:t>phase heterozygotes</a:t>
            </a:r>
          </a:p>
          <a:p>
            <a:r>
              <a:rPr lang="en-US" sz="1200" dirty="0">
                <a:latin typeface="Courier"/>
                <a:cs typeface="Courier"/>
              </a:rPr>
              <a:t>   </a:t>
            </a:r>
            <a:r>
              <a:rPr lang="en-US" sz="1200" dirty="0" smtClean="0">
                <a:latin typeface="Courier"/>
                <a:cs typeface="Courier"/>
              </a:rPr>
              <a:t>stats       </a:t>
            </a:r>
            <a:r>
              <a:rPr lang="en-US" sz="1200" dirty="0">
                <a:latin typeface="Courier"/>
                <a:cs typeface="Courier"/>
              </a:rPr>
              <a:t>generate stats (former </a:t>
            </a:r>
            <a:r>
              <a:rPr lang="en-US" sz="1200" dirty="0" err="1">
                <a:latin typeface="Courier"/>
                <a:cs typeface="Courier"/>
              </a:rPr>
              <a:t>bamcheck</a:t>
            </a:r>
            <a:r>
              <a:rPr lang="en-US" sz="1200" dirty="0">
                <a:latin typeface="Courier"/>
                <a:cs typeface="Courier"/>
              </a:rPr>
              <a:t>)</a:t>
            </a:r>
          </a:p>
          <a:p>
            <a:r>
              <a:rPr lang="en-US" sz="1200" dirty="0" smtClean="0">
                <a:latin typeface="Courier"/>
                <a:cs typeface="Courier"/>
              </a:rPr>
              <a:t>-</a:t>
            </a:r>
            <a:r>
              <a:rPr lang="en-US" sz="1200" dirty="0">
                <a:latin typeface="Courier"/>
                <a:cs typeface="Courier"/>
              </a:rPr>
              <a:t>- viewing</a:t>
            </a:r>
          </a:p>
          <a:p>
            <a:r>
              <a:rPr lang="en-US" sz="1200" dirty="0">
                <a:latin typeface="Courier"/>
                <a:cs typeface="Courier"/>
              </a:rPr>
              <a:t>   </a:t>
            </a:r>
            <a:r>
              <a:rPr lang="en-US" sz="1200" dirty="0" smtClean="0">
                <a:latin typeface="Courier"/>
                <a:cs typeface="Courier"/>
              </a:rPr>
              <a:t>flags       </a:t>
            </a:r>
            <a:r>
              <a:rPr lang="en-US" sz="1200" dirty="0">
                <a:latin typeface="Courier"/>
                <a:cs typeface="Courier"/>
              </a:rPr>
              <a:t>explain BAM flags</a:t>
            </a:r>
          </a:p>
          <a:p>
            <a:r>
              <a:rPr lang="en-US" sz="1200" dirty="0">
                <a:latin typeface="Courier"/>
                <a:cs typeface="Courier"/>
              </a:rPr>
              <a:t>   </a:t>
            </a:r>
            <a:r>
              <a:rPr lang="en-US" sz="1200" dirty="0" err="1" smtClean="0">
                <a:latin typeface="Courier"/>
                <a:cs typeface="Courier"/>
              </a:rPr>
              <a:t>tview</a:t>
            </a:r>
            <a:r>
              <a:rPr lang="en-US" sz="1200" dirty="0" smtClean="0">
                <a:latin typeface="Courier"/>
                <a:cs typeface="Courier"/>
              </a:rPr>
              <a:t>       </a:t>
            </a:r>
            <a:r>
              <a:rPr lang="en-US" sz="1200" dirty="0">
                <a:latin typeface="Courier"/>
                <a:cs typeface="Courier"/>
              </a:rPr>
              <a:t>text alignment viewer</a:t>
            </a:r>
          </a:p>
          <a:p>
            <a:r>
              <a:rPr lang="en-US" sz="1200" dirty="0">
                <a:latin typeface="Courier"/>
                <a:cs typeface="Courier"/>
              </a:rPr>
              <a:t>   </a:t>
            </a:r>
            <a:r>
              <a:rPr lang="en-US" sz="1200" dirty="0" smtClean="0">
                <a:latin typeface="Courier"/>
                <a:cs typeface="Courier"/>
              </a:rPr>
              <a:t>view        </a:t>
            </a:r>
            <a:r>
              <a:rPr lang="en-US" sz="1200" dirty="0">
                <a:latin typeface="Courier"/>
                <a:cs typeface="Courier"/>
              </a:rPr>
              <a:t>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spTree>
    <p:extLst>
      <p:ext uri="{BB962C8B-B14F-4D97-AF65-F5344CB8AC3E}">
        <p14:creationId xmlns:p14="http://schemas.microsoft.com/office/powerpoint/2010/main" val="1621592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onversion between SAM and BAM</a:t>
            </a:r>
            <a:endParaRPr lang="en-US" dirty="0"/>
          </a:p>
        </p:txBody>
      </p:sp>
      <p:sp>
        <p:nvSpPr>
          <p:cNvPr id="3" name="Content Placeholder 2"/>
          <p:cNvSpPr>
            <a:spLocks noGrp="1"/>
          </p:cNvSpPr>
          <p:nvPr>
            <p:ph idx="1"/>
          </p:nvPr>
        </p:nvSpPr>
        <p:spPr>
          <a:xfrm>
            <a:off x="575733" y="1127469"/>
            <a:ext cx="8229600" cy="5341064"/>
          </a:xfrm>
        </p:spPr>
        <p:txBody>
          <a:bodyPr/>
          <a:lstStyle/>
          <a:p>
            <a:pPr marL="0" indent="0">
              <a:buNone/>
            </a:pPr>
            <a:r>
              <a:rPr lang="en-US" dirty="0" smtClean="0">
                <a:cs typeface="Courier"/>
              </a:rPr>
              <a:t>For efficient computation and storage, SAM is often converted to BAM. Sorting and indexing the alignment facilitate the following analyzing procedures.</a:t>
            </a:r>
          </a:p>
          <a:p>
            <a:endParaRPr lang="en-US" b="1" dirty="0" smtClean="0">
              <a:solidFill>
                <a:schemeClr val="tx2">
                  <a:lumMod val="75000"/>
                </a:schemeClr>
              </a:solidFill>
              <a:latin typeface="Courier"/>
              <a:cs typeface="Courier"/>
            </a:endParaRPr>
          </a:p>
          <a:p>
            <a:r>
              <a:rPr lang="en-US" b="1" dirty="0" smtClean="0">
                <a:solidFill>
                  <a:schemeClr val="tx2">
                    <a:lumMod val="75000"/>
                  </a:schemeClr>
                </a:solidFill>
                <a:latin typeface="Courier"/>
                <a:cs typeface="Courier"/>
              </a:rPr>
              <a:t>converting:</a:t>
            </a:r>
          </a:p>
          <a:p>
            <a:pPr marL="0" indent="0">
              <a:buNone/>
            </a:pPr>
            <a:r>
              <a:rPr lang="en-US" dirty="0" err="1" smtClean="0">
                <a:latin typeface="Courier"/>
                <a:cs typeface="Courier"/>
              </a:rPr>
              <a:t>samtools</a:t>
            </a:r>
            <a:r>
              <a:rPr lang="en-US" dirty="0" smtClean="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smtClean="0">
                <a:latin typeface="Courier"/>
                <a:cs typeface="Courier"/>
              </a:rPr>
              <a:t>aln.sam</a:t>
            </a:r>
            <a:r>
              <a:rPr lang="en-US" dirty="0" smtClean="0">
                <a:latin typeface="Courier"/>
                <a:cs typeface="Courier"/>
              </a:rPr>
              <a:t> -o </a:t>
            </a:r>
            <a:r>
              <a:rPr lang="en-US" dirty="0" err="1" smtClean="0">
                <a:latin typeface="Courier"/>
                <a:cs typeface="Courier"/>
              </a:rPr>
              <a:t>aln.bam</a:t>
            </a:r>
            <a:endParaRPr lang="en-US" dirty="0" smtClean="0">
              <a:latin typeface="Courier"/>
              <a:cs typeface="Courier"/>
            </a:endParaRPr>
          </a:p>
          <a:p>
            <a:pPr marL="0" indent="0">
              <a:buNone/>
            </a:pPr>
            <a:endParaRPr lang="en-US" dirty="0" smtClean="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smtClean="0">
                <a:latin typeface="Courier"/>
                <a:cs typeface="Courier"/>
              </a:rPr>
              <a:t>samtools</a:t>
            </a:r>
            <a:r>
              <a:rPr lang="en-US" dirty="0" smtClean="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a:t>
            </a:r>
            <a:r>
              <a:rPr lang="en-US" dirty="0" err="1">
                <a:latin typeface="Courier"/>
                <a:cs typeface="Courier"/>
              </a:rPr>
              <a:t>alnsort</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smtClean="0">
                <a:latin typeface="Courier"/>
                <a:cs typeface="Courier"/>
              </a:rPr>
              <a:t>samtools</a:t>
            </a:r>
            <a:r>
              <a:rPr lang="en-US" dirty="0" smtClean="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a:p>
            <a:pPr marL="0" indent="0">
              <a:buNone/>
            </a:pPr>
            <a:endParaRPr lang="en-US" dirty="0">
              <a:latin typeface="Courier"/>
              <a:cs typeface="Courier"/>
            </a:endParaRPr>
          </a:p>
          <a:p>
            <a:pPr marL="0" indent="0">
              <a:buNone/>
            </a:pPr>
            <a:endParaRPr lang="en-US" dirty="0" smtClean="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28</a:t>
            </a:fld>
            <a:endParaRPr lang="en-US"/>
          </a:p>
        </p:txBody>
      </p:sp>
    </p:spTree>
    <p:extLst>
      <p:ext uri="{BB962C8B-B14F-4D97-AF65-F5344CB8AC3E}">
        <p14:creationId xmlns:p14="http://schemas.microsoft.com/office/powerpoint/2010/main" val="107423036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3" name="Content Placeholder 2"/>
          <p:cNvSpPr>
            <a:spLocks noGrp="1"/>
          </p:cNvSpPr>
          <p:nvPr>
            <p:ph idx="1"/>
          </p:nvPr>
        </p:nvSpPr>
        <p:spPr>
          <a:xfrm>
            <a:off x="333119" y="1223704"/>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smtClean="0">
                <a:latin typeface="Courier"/>
                <a:cs typeface="Courier"/>
              </a:rPr>
              <a:t>alnsort.bam</a:t>
            </a:r>
            <a:r>
              <a:rPr lang="en-US" dirty="0" smtClean="0">
                <a:latin typeface="Courier"/>
                <a:cs typeface="Courier"/>
              </a:rPr>
              <a:t> </a:t>
            </a:r>
            <a:r>
              <a:rPr lang="en-US" dirty="0" err="1" smtClean="0">
                <a:latin typeface="Courier"/>
                <a:cs typeface="Courier"/>
              </a:rPr>
              <a:t>ref.fasta</a:t>
            </a:r>
            <a:endParaRPr lang="en-US" dirty="0">
              <a:latin typeface="Courier"/>
              <a:cs typeface="Courier"/>
            </a:endParaRPr>
          </a:p>
        </p:txBody>
      </p:sp>
      <p:sp>
        <p:nvSpPr>
          <p:cNvPr id="5" name="TextBox 4"/>
          <p:cNvSpPr txBox="1"/>
          <p:nvPr/>
        </p:nvSpPr>
        <p:spPr>
          <a:xfrm>
            <a:off x="4996082" y="2313672"/>
            <a:ext cx="3318183" cy="369332"/>
          </a:xfrm>
          <a:prstGeom prst="rect">
            <a:avLst/>
          </a:prstGeom>
          <a:noFill/>
        </p:spPr>
        <p:txBody>
          <a:bodyPr wrap="square" rtlCol="0">
            <a:spAutoFit/>
          </a:bodyPr>
          <a:lstStyle/>
          <a:p>
            <a:r>
              <a:rPr lang="en-US" dirty="0" smtClean="0"/>
              <a:t>1</a:t>
            </a:r>
            <a:r>
              <a:rPr lang="en-US" baseline="30000" dirty="0" smtClean="0"/>
              <a:t>st</a:t>
            </a:r>
            <a:r>
              <a:rPr lang="en-US" dirty="0" smtClean="0"/>
              <a:t> line: the </a:t>
            </a:r>
            <a:r>
              <a:rPr lang="en-US" dirty="0"/>
              <a:t>genome </a:t>
            </a:r>
            <a:r>
              <a:rPr lang="en-US" dirty="0" smtClean="0"/>
              <a:t>coordinates</a:t>
            </a:r>
          </a:p>
        </p:txBody>
      </p:sp>
      <p:cxnSp>
        <p:nvCxnSpPr>
          <p:cNvPr id="9" name="Straight Arrow Connector 8"/>
          <p:cNvCxnSpPr/>
          <p:nvPr/>
        </p:nvCxnSpPr>
        <p:spPr>
          <a:xfrm flipH="1">
            <a:off x="4505018" y="2623170"/>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4" y="2653472"/>
            <a:ext cx="3174249" cy="369332"/>
          </a:xfrm>
          <a:prstGeom prst="rect">
            <a:avLst/>
          </a:prstGeom>
          <a:noFill/>
        </p:spPr>
        <p:txBody>
          <a:bodyPr wrap="square" rtlCol="0">
            <a:spAutoFit/>
          </a:bodyPr>
          <a:lstStyle/>
          <a:p>
            <a:r>
              <a:rPr lang="en-US" dirty="0" smtClean="0"/>
              <a:t>2</a:t>
            </a:r>
            <a:r>
              <a:rPr lang="en-US" baseline="30000" dirty="0" smtClean="0"/>
              <a:t>nd</a:t>
            </a:r>
            <a:r>
              <a:rPr lang="en-US" dirty="0" smtClean="0"/>
              <a:t> line: the </a:t>
            </a:r>
            <a:r>
              <a:rPr lang="en-US" dirty="0"/>
              <a:t>reference </a:t>
            </a:r>
            <a:r>
              <a:rPr lang="en-US" dirty="0" smtClean="0"/>
              <a:t>sequence</a:t>
            </a:r>
          </a:p>
        </p:txBody>
      </p:sp>
      <p:sp>
        <p:nvSpPr>
          <p:cNvPr id="11" name="TextBox 10"/>
          <p:cNvSpPr txBox="1"/>
          <p:nvPr/>
        </p:nvSpPr>
        <p:spPr>
          <a:xfrm>
            <a:off x="0" y="269147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2843303"/>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3149600"/>
            <a:ext cx="3436716" cy="923330"/>
          </a:xfrm>
          <a:prstGeom prst="rect">
            <a:avLst/>
          </a:prstGeom>
          <a:noFill/>
        </p:spPr>
        <p:txBody>
          <a:bodyPr wrap="square" rtlCol="0">
            <a:spAutoFit/>
          </a:bodyPr>
          <a:lstStyle/>
          <a:p>
            <a:r>
              <a:rPr lang="en-US" dirty="0" smtClean="0"/>
              <a:t>3rd line: the consensus sequence, . indicates the identical sequence to the reference genome</a:t>
            </a:r>
          </a:p>
        </p:txBody>
      </p:sp>
      <p:cxnSp>
        <p:nvCxnSpPr>
          <p:cNvPr id="16" name="Straight Arrow Connector 15"/>
          <p:cNvCxnSpPr/>
          <p:nvPr/>
        </p:nvCxnSpPr>
        <p:spPr>
          <a:xfrm flipH="1" flipV="1">
            <a:off x="5342468" y="314960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2" y="4389138"/>
            <a:ext cx="4689031" cy="369332"/>
          </a:xfrm>
          <a:prstGeom prst="rect">
            <a:avLst/>
          </a:prstGeom>
          <a:noFill/>
        </p:spPr>
        <p:txBody>
          <a:bodyPr wrap="square" rtlCol="0">
            <a:spAutoFit/>
          </a:bodyPr>
          <a:lstStyle/>
          <a:p>
            <a:r>
              <a:rPr lang="en-US" dirty="0" smtClean="0"/>
              <a:t>the rest of lines: alignment details</a:t>
            </a:r>
          </a:p>
        </p:txBody>
      </p:sp>
      <p:cxnSp>
        <p:nvCxnSpPr>
          <p:cNvPr id="20" name="Straight Arrow Connector 19"/>
          <p:cNvCxnSpPr>
            <a:stCxn id="19" idx="1"/>
          </p:cNvCxnSpPr>
          <p:nvPr/>
        </p:nvCxnSpPr>
        <p:spPr>
          <a:xfrm flipH="1" flipV="1">
            <a:off x="1507067" y="4168799"/>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29</a:t>
            </a:fld>
            <a:endParaRPr lang="en-US"/>
          </a:p>
        </p:txBody>
      </p:sp>
    </p:spTree>
    <p:extLst>
      <p:ext uri="{BB962C8B-B14F-4D97-AF65-F5344CB8AC3E}">
        <p14:creationId xmlns:p14="http://schemas.microsoft.com/office/powerpoint/2010/main" val="27465937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a:xfrm>
            <a:off x="2018474" y="1950812"/>
            <a:ext cx="5626926" cy="1774521"/>
          </a:xfrm>
        </p:spPr>
        <p:txBody>
          <a:bodyPr>
            <a:noAutofit/>
          </a:bodyPr>
          <a:lstStyle/>
          <a:p>
            <a:r>
              <a:rPr lang="en-US" sz="2800" dirty="0" smtClean="0"/>
              <a:t>NGS read alignment</a:t>
            </a:r>
          </a:p>
          <a:p>
            <a:r>
              <a:rPr lang="en-US" sz="2800" dirty="0" smtClean="0"/>
              <a:t>Example aligner: BWA</a:t>
            </a:r>
          </a:p>
          <a:p>
            <a:r>
              <a:rPr lang="en-US" sz="2800" dirty="0" smtClean="0"/>
              <a:t>SAM output and </a:t>
            </a:r>
            <a:r>
              <a:rPr lang="en-US" sz="2800" dirty="0" err="1" smtClean="0"/>
              <a:t>samtools</a:t>
            </a:r>
            <a:endParaRPr lang="en-US" sz="2800" dirty="0"/>
          </a:p>
        </p:txBody>
      </p:sp>
      <p:sp>
        <p:nvSpPr>
          <p:cNvPr id="2" name="Slide Number Placeholder 1"/>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100728754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a:t>
            </a:r>
            <a:r>
              <a:rPr lang="en-US" dirty="0" smtClean="0"/>
              <a:t>(IGV)</a:t>
            </a:r>
            <a:endParaRPr lang="en-US" dirty="0"/>
          </a:p>
        </p:txBody>
      </p:sp>
      <p:sp>
        <p:nvSpPr>
          <p:cNvPr id="3" name="Content Placeholder 2"/>
          <p:cNvSpPr>
            <a:spLocks noGrp="1"/>
          </p:cNvSpPr>
          <p:nvPr>
            <p:ph idx="1"/>
          </p:nvPr>
        </p:nvSpPr>
        <p:spPr>
          <a:xfrm>
            <a:off x="457200" y="1308676"/>
            <a:ext cx="8509000" cy="5092124"/>
          </a:xfrm>
        </p:spPr>
        <p:txBody>
          <a:bodyPr>
            <a:normAutofit lnSpcReduction="10000"/>
          </a:bodyPr>
          <a:lstStyle/>
          <a:p>
            <a:r>
              <a:rPr lang="en-US" dirty="0" smtClean="0"/>
              <a:t>The </a:t>
            </a:r>
            <a:r>
              <a:rPr lang="en-US" dirty="0"/>
              <a:t>Integrative Genomics Viewer (IGV) is a high-performance visualization tool for interactive exploration of large, integrated genomic </a:t>
            </a:r>
            <a:r>
              <a:rPr lang="en-US" dirty="0" smtClean="0"/>
              <a:t>datasets.</a:t>
            </a:r>
          </a:p>
          <a:p>
            <a:endParaRPr lang="en-US" dirty="0" smtClean="0"/>
          </a:p>
          <a:p>
            <a:r>
              <a:rPr lang="en-US" dirty="0" smtClean="0"/>
              <a:t>IGV focus </a:t>
            </a:r>
            <a:r>
              <a:rPr lang="en-US" dirty="0"/>
              <a:t>on the integrative nature of genomic studies, with support for both array-based and next-generation sequencing data, and the integration </a:t>
            </a:r>
            <a:r>
              <a:rPr lang="en-US" dirty="0" smtClean="0"/>
              <a:t>of phenotypic </a:t>
            </a:r>
            <a:r>
              <a:rPr lang="en-US" dirty="0"/>
              <a:t>data.</a:t>
            </a:r>
            <a:endParaRPr lang="en-US" dirty="0" smtClean="0"/>
          </a:p>
          <a:p>
            <a:endParaRPr lang="en-US" dirty="0" smtClean="0"/>
          </a:p>
          <a:p>
            <a:endParaRPr lang="en-US" dirty="0"/>
          </a:p>
          <a:p>
            <a:endParaRPr lang="en-US" dirty="0" smtClean="0"/>
          </a:p>
          <a:p>
            <a:pPr marL="0" indent="0">
              <a:buNone/>
            </a:pPr>
            <a:r>
              <a:rPr lang="en-US" sz="1900" dirty="0"/>
              <a:t>James T. Robinson, et al., Nature Biotechnology 29:24–26 (2011)</a:t>
            </a:r>
          </a:p>
          <a:p>
            <a:pPr marL="0" indent="0">
              <a:buNone/>
            </a:pPr>
            <a:r>
              <a:rPr lang="en-US" sz="1900" dirty="0"/>
              <a:t>Helga </a:t>
            </a:r>
            <a:r>
              <a:rPr lang="en-US" sz="1900" dirty="0" err="1"/>
              <a:t>Thorvaldsdóttir</a:t>
            </a:r>
            <a:r>
              <a:rPr lang="en-US" sz="1900" dirty="0"/>
              <a:t>, et al., Briefings in Bioinformatics 14:178-192 (2013</a:t>
            </a:r>
            <a:r>
              <a:rPr lang="en-US" sz="1900" dirty="0" smtClean="0"/>
              <a:t>)</a:t>
            </a:r>
          </a:p>
          <a:p>
            <a:pPr marL="0" indent="0">
              <a:buNone/>
            </a:pPr>
            <a:r>
              <a:rPr lang="en-US" sz="1900" dirty="0" err="1" smtClean="0"/>
              <a:t>www.broadinstitute.org</a:t>
            </a:r>
            <a:r>
              <a:rPr lang="en-US" sz="1900" dirty="0"/>
              <a:t>/</a:t>
            </a:r>
            <a:r>
              <a:rPr lang="en-US" sz="1900" dirty="0" err="1" smtClean="0"/>
              <a:t>igv</a:t>
            </a:r>
            <a:endParaRPr lang="en-US" sz="1900" dirty="0"/>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20801125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87" y="1368770"/>
            <a:ext cx="722448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31</a:t>
            </a:fld>
            <a:endParaRPr lang="en-US"/>
          </a:p>
        </p:txBody>
      </p:sp>
    </p:spTree>
    <p:extLst>
      <p:ext uri="{BB962C8B-B14F-4D97-AF65-F5344CB8AC3E}">
        <p14:creationId xmlns:p14="http://schemas.microsoft.com/office/powerpoint/2010/main" val="46084153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 IGV</a:t>
            </a:r>
            <a:endParaRPr lang="en-US" dirty="0"/>
          </a:p>
        </p:txBody>
      </p:sp>
      <p:sp>
        <p:nvSpPr>
          <p:cNvPr id="3" name="Content Placeholder 2"/>
          <p:cNvSpPr>
            <a:spLocks noGrp="1"/>
          </p:cNvSpPr>
          <p:nvPr>
            <p:ph idx="1"/>
          </p:nvPr>
        </p:nvSpPr>
        <p:spPr>
          <a:xfrm>
            <a:off x="609600" y="1384876"/>
            <a:ext cx="8229600" cy="4741288"/>
          </a:xfrm>
        </p:spPr>
        <p:txBody>
          <a:bodyPr/>
          <a:lstStyle/>
          <a:p>
            <a:r>
              <a:rPr lang="en-US" dirty="0" smtClean="0"/>
              <a:t>Reference genomes (build-in or external references)</a:t>
            </a:r>
          </a:p>
          <a:p>
            <a:r>
              <a:rPr lang="en-US" dirty="0" smtClean="0"/>
              <a:t>Data format:</a:t>
            </a:r>
          </a:p>
          <a:p>
            <a:pPr marL="457200" indent="-457200">
              <a:buFont typeface="+mj-lt"/>
              <a:buAutoNum type="arabicPeriod"/>
            </a:pPr>
            <a:r>
              <a:rPr lang="en-US" dirty="0" smtClean="0"/>
              <a:t>Non-indexed formats: GFF</a:t>
            </a:r>
            <a:r>
              <a:rPr lang="en-US" dirty="0"/>
              <a:t>, BED and WIG.</a:t>
            </a:r>
          </a:p>
          <a:p>
            <a:pPr marL="457200" indent="-457200">
              <a:buFont typeface="+mj-lt"/>
              <a:buAutoNum type="arabicPeriod"/>
            </a:pPr>
            <a:r>
              <a:rPr lang="en-US" dirty="0"/>
              <a:t>Indexed </a:t>
            </a:r>
            <a:r>
              <a:rPr lang="en-US" dirty="0" smtClean="0"/>
              <a:t>formats: BAM (sequence alignments)</a:t>
            </a:r>
          </a:p>
          <a:p>
            <a:pPr marL="457200" indent="-457200">
              <a:buFont typeface="+mj-lt"/>
              <a:buAutoNum type="arabicPeriod"/>
            </a:pPr>
            <a:endParaRPr lang="en-US" dirty="0"/>
          </a:p>
          <a:p>
            <a:pPr marL="0" indent="0">
              <a:buNone/>
            </a:pPr>
            <a:r>
              <a:rPr lang="en-US" dirty="0" smtClean="0"/>
              <a:t>For example:</a:t>
            </a:r>
          </a:p>
          <a:p>
            <a:pPr marL="0" indent="0">
              <a:buNone/>
            </a:pPr>
            <a:r>
              <a:rPr lang="en-US" dirty="0" smtClean="0"/>
              <a:t>A reference genome: .</a:t>
            </a:r>
            <a:r>
              <a:rPr lang="en-US" dirty="0" err="1" smtClean="0"/>
              <a:t>fasta</a:t>
            </a:r>
            <a:endParaRPr lang="en-US" dirty="0"/>
          </a:p>
          <a:p>
            <a:pPr marL="0" indent="0">
              <a:buNone/>
            </a:pPr>
            <a:r>
              <a:rPr lang="en-US" dirty="0" smtClean="0"/>
              <a:t>A genome annotation file: .gff3 (optional)</a:t>
            </a:r>
          </a:p>
          <a:p>
            <a:pPr marL="0" indent="0">
              <a:buNone/>
            </a:pPr>
            <a:r>
              <a:rPr lang="en-US" dirty="0" smtClean="0"/>
              <a:t>An alignment file: .bam (plus .</a:t>
            </a:r>
            <a:r>
              <a:rPr lang="en-US" dirty="0" err="1" smtClean="0"/>
              <a:t>bai</a:t>
            </a:r>
            <a:r>
              <a:rPr lang="en-US" dirty="0" smtClean="0"/>
              <a:t> index file)</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32</a:t>
            </a:fld>
            <a:endParaRPr lang="en-US"/>
          </a:p>
        </p:txBody>
      </p:sp>
    </p:spTree>
    <p:extLst>
      <p:ext uri="{BB962C8B-B14F-4D97-AF65-F5344CB8AC3E}">
        <p14:creationId xmlns:p14="http://schemas.microsoft.com/office/powerpoint/2010/main" val="363329292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IGV example</a:t>
            </a:r>
            <a:endParaRPr lang="en-US" dirty="0"/>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3" y="1047625"/>
            <a:ext cx="6445669" cy="3961193"/>
          </a:xfrm>
          <a:prstGeom prst="rect">
            <a:avLst/>
          </a:prstGeom>
        </p:spPr>
      </p:pic>
      <p:sp>
        <p:nvSpPr>
          <p:cNvPr id="5" name="TextBox 4"/>
          <p:cNvSpPr txBox="1"/>
          <p:nvPr/>
        </p:nvSpPr>
        <p:spPr>
          <a:xfrm>
            <a:off x="220132" y="5076555"/>
            <a:ext cx="8746068" cy="1323439"/>
          </a:xfrm>
          <a:prstGeom prst="rect">
            <a:avLst/>
          </a:prstGeom>
          <a:noFill/>
        </p:spPr>
        <p:txBody>
          <a:bodyPr wrap="square" rtlCol="0">
            <a:spAutoFit/>
          </a:bodyPr>
          <a:lstStyle/>
          <a:p>
            <a:pPr marL="457200" indent="-457200">
              <a:buFont typeface="+mj-lt"/>
              <a:buAutoNum type="arabicPeriod"/>
            </a:pPr>
            <a:r>
              <a:rPr lang="en-US" sz="2000" dirty="0" smtClean="0"/>
              <a:t>Loci </a:t>
            </a:r>
            <a:r>
              <a:rPr lang="en-US" sz="2000" dirty="0"/>
              <a:t>with a large percentage of </a:t>
            </a:r>
            <a:r>
              <a:rPr lang="en-US" sz="2000" dirty="0" smtClean="0"/>
              <a:t>mismatches relative </a:t>
            </a:r>
            <a:r>
              <a:rPr lang="en-US" sz="2000" dirty="0"/>
              <a:t>to the reference are flagged in the coverage plot as color-coded </a:t>
            </a:r>
            <a:r>
              <a:rPr lang="en-US" sz="2000" dirty="0" smtClean="0"/>
              <a:t>bars.</a:t>
            </a:r>
          </a:p>
          <a:p>
            <a:pPr marL="457200" indent="-457200">
              <a:buFont typeface="+mj-lt"/>
              <a:buAutoNum type="arabicPeriod"/>
            </a:pPr>
            <a:r>
              <a:rPr lang="en-US" sz="2000" dirty="0" smtClean="0"/>
              <a:t>Alignments </a:t>
            </a:r>
            <a:r>
              <a:rPr lang="en-US" sz="2000" dirty="0"/>
              <a:t>with </a:t>
            </a:r>
            <a:r>
              <a:rPr lang="en-US" sz="2000" dirty="0" smtClean="0"/>
              <a:t>unexpected inferred </a:t>
            </a:r>
            <a:r>
              <a:rPr lang="en-US" sz="2000" dirty="0"/>
              <a:t>insert sizes are indicated by </a:t>
            </a:r>
            <a:r>
              <a:rPr lang="en-US" sz="2000" dirty="0" smtClean="0"/>
              <a:t>color.</a:t>
            </a:r>
          </a:p>
          <a:p>
            <a:pPr marL="457200" indent="-457200">
              <a:buFont typeface="+mj-lt"/>
              <a:buAutoNum type="arabicPeriod"/>
            </a:pPr>
            <a:r>
              <a:rPr lang="en-US" sz="2000" dirty="0" smtClean="0"/>
              <a:t>Evidence </a:t>
            </a:r>
            <a:r>
              <a:rPr lang="en-US" sz="2000" dirty="0"/>
              <a:t>for a ~10-kb deletion </a:t>
            </a:r>
            <a:r>
              <a:rPr lang="en-US" sz="2000" dirty="0" smtClean="0"/>
              <a:t>in </a:t>
            </a:r>
            <a:r>
              <a:rPr lang="en-US" sz="2000" dirty="0"/>
              <a:t>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4243929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among different algorithms</a:t>
            </a:r>
            <a:endParaRPr lang="en-US" dirty="0"/>
          </a:p>
        </p:txBody>
      </p:sp>
      <p:sp>
        <p:nvSpPr>
          <p:cNvPr id="5" name="TextBox 4"/>
          <p:cNvSpPr txBox="1"/>
          <p:nvPr/>
        </p:nvSpPr>
        <p:spPr>
          <a:xfrm>
            <a:off x="584200" y="6370711"/>
            <a:ext cx="4198585" cy="215444"/>
          </a:xfrm>
          <a:prstGeom prst="rect">
            <a:avLst/>
          </a:prstGeom>
          <a:noFill/>
        </p:spPr>
        <p:txBody>
          <a:bodyPr wrap="none" rtlCol="0">
            <a:spAutoFit/>
          </a:bodyPr>
          <a:lstStyle/>
          <a:p>
            <a:r>
              <a:rPr lang="en-US" sz="800" dirty="0" smtClean="0"/>
              <a:t>http://</a:t>
            </a:r>
            <a:r>
              <a:rPr lang="en-US" sz="800" dirty="0" err="1" smtClean="0"/>
              <a:t>evomicsorg.wpengine.netdna</a:t>
            </a:r>
            <a:r>
              <a:rPr lang="en-US" sz="800" dirty="0" err="1"/>
              <a:t>-cdn.com</a:t>
            </a:r>
            <a:r>
              <a:rPr lang="en-US" sz="800" dirty="0"/>
              <a:t>/</a:t>
            </a:r>
            <a:r>
              <a:rPr lang="en-US" sz="800" dirty="0" err="1"/>
              <a:t>wp</a:t>
            </a:r>
            <a:r>
              <a:rPr lang="en-US" sz="800" dirty="0"/>
              <a:t>-content/uploads/2014/01/alignCompare2.jpg</a:t>
            </a:r>
          </a:p>
        </p:txBody>
      </p:sp>
      <p:sp>
        <p:nvSpPr>
          <p:cNvPr id="3" name="TextBox 2"/>
          <p:cNvSpPr txBox="1"/>
          <p:nvPr/>
        </p:nvSpPr>
        <p:spPr>
          <a:xfrm>
            <a:off x="3093238" y="5278564"/>
            <a:ext cx="3379094" cy="523220"/>
          </a:xfrm>
          <a:prstGeom prst="rect">
            <a:avLst/>
          </a:prstGeom>
          <a:solidFill>
            <a:schemeClr val="bg1">
              <a:lumMod val="75000"/>
            </a:schemeClr>
          </a:solidFill>
          <a:ln>
            <a:noFill/>
          </a:ln>
        </p:spPr>
        <p:txBody>
          <a:bodyPr wrap="square" rtlCol="0">
            <a:spAutoFit/>
          </a:bodyPr>
          <a:lstStyle/>
          <a:p>
            <a:r>
              <a:rPr lang="en-US" sz="1400" dirty="0" smtClean="0">
                <a:solidFill>
                  <a:srgbClr val="FF0000"/>
                </a:solidFill>
              </a:rPr>
              <a:t>Long sequences             </a:t>
            </a:r>
            <a:r>
              <a:rPr lang="en-US" sz="1400" dirty="0" smtClean="0">
                <a:solidFill>
                  <a:srgbClr val="0000FF"/>
                </a:solidFill>
              </a:rPr>
              <a:t>Short reads</a:t>
            </a:r>
          </a:p>
          <a:p>
            <a:r>
              <a:rPr lang="en-US" sz="1400" dirty="0" smtClean="0">
                <a:solidFill>
                  <a:srgbClr val="FFFF00"/>
                </a:solidFill>
              </a:rPr>
              <a:t>Pairwise heuristic          </a:t>
            </a:r>
            <a:r>
              <a:rPr lang="en-US" sz="1400" dirty="0" smtClean="0">
                <a:solidFill>
                  <a:srgbClr val="008000"/>
                </a:solidFill>
              </a:rPr>
              <a:t>Sensitive aligners</a:t>
            </a:r>
            <a:endParaRPr lang="en-US" sz="1400" dirty="0">
              <a:solidFill>
                <a:srgbClr val="008000"/>
              </a:solidFill>
            </a:endParaRP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18" y="1235189"/>
            <a:ext cx="6011333" cy="3919740"/>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32781587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Short-read alignments</a:t>
            </a:r>
            <a:endParaRPr lang="en-US" dirty="0"/>
          </a:p>
        </p:txBody>
      </p:sp>
      <p:grpSp>
        <p:nvGrpSpPr>
          <p:cNvPr id="3" name="Group 2"/>
          <p:cNvGrpSpPr/>
          <p:nvPr/>
        </p:nvGrpSpPr>
        <p:grpSpPr>
          <a:xfrm>
            <a:off x="934400" y="2276500"/>
            <a:ext cx="7162002" cy="3069381"/>
            <a:chOff x="1092132" y="1587999"/>
            <a:chExt cx="7162002" cy="3069381"/>
          </a:xfrm>
        </p:grpSpPr>
        <p:sp>
          <p:nvSpPr>
            <p:cNvPr id="5" name="Oval 4"/>
            <p:cNvSpPr/>
            <p:nvPr/>
          </p:nvSpPr>
          <p:spPr>
            <a:xfrm>
              <a:off x="1092132" y="1809302"/>
              <a:ext cx="210177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Genome sequences</a:t>
              </a:r>
              <a:endParaRPr lang="en-US" sz="2400" dirty="0">
                <a:solidFill>
                  <a:schemeClr val="tx1">
                    <a:lumMod val="75000"/>
                    <a:lumOff val="25000"/>
                  </a:schemeClr>
                </a:solidFill>
              </a:endParaRPr>
            </a:p>
          </p:txBody>
        </p:sp>
        <p:sp>
          <p:nvSpPr>
            <p:cNvPr id="8" name="Oval 7"/>
            <p:cNvSpPr/>
            <p:nvPr/>
          </p:nvSpPr>
          <p:spPr>
            <a:xfrm>
              <a:off x="4592363" y="1587999"/>
              <a:ext cx="2584306" cy="1943621"/>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“sorted or indexed” genome</a:t>
              </a:r>
              <a:endParaRPr lang="en-US" sz="2400" dirty="0">
                <a:solidFill>
                  <a:schemeClr val="tx1">
                    <a:lumMod val="75000"/>
                    <a:lumOff val="25000"/>
                  </a:schemeClr>
                </a:solidFill>
              </a:endParaRP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reads</a:t>
              </a:r>
              <a:endParaRPr lang="en-US" sz="2400" dirty="0">
                <a:solidFill>
                  <a:schemeClr val="tx1">
                    <a:lumMod val="75000"/>
                    <a:lumOff val="25000"/>
                  </a:schemeClr>
                </a:solidFill>
              </a:endParaRP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alignments</a:t>
              </a:r>
              <a:endParaRPr lang="en-US" sz="2400" dirty="0">
                <a:solidFill>
                  <a:schemeClr val="tx1">
                    <a:lumMod val="75000"/>
                    <a:lumOff val="25000"/>
                  </a:schemeClr>
                </a:solidFill>
              </a:endParaRPr>
            </a:p>
          </p:txBody>
        </p:sp>
        <p:sp>
          <p:nvSpPr>
            <p:cNvPr id="13" name="Right Arrow 12"/>
            <p:cNvSpPr/>
            <p:nvPr/>
          </p:nvSpPr>
          <p:spPr>
            <a:xfrm>
              <a:off x="3540234" y="2338506"/>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a:t>
              </a:r>
              <a:r>
                <a:rPr lang="en-US" dirty="0" smtClean="0"/>
                <a:t>ne by one</a:t>
              </a:r>
              <a:endParaRPr lang="en-US" dirty="0"/>
            </a:p>
          </p:txBody>
        </p:sp>
      </p:grpSp>
      <p:sp>
        <p:nvSpPr>
          <p:cNvPr id="15" name="TextBox 14"/>
          <p:cNvSpPr txBox="1"/>
          <p:nvPr/>
        </p:nvSpPr>
        <p:spPr>
          <a:xfrm>
            <a:off x="5239768" y="1837851"/>
            <a:ext cx="974996" cy="369332"/>
          </a:xfrm>
          <a:prstGeom prst="rect">
            <a:avLst/>
          </a:prstGeom>
          <a:noFill/>
        </p:spPr>
        <p:txBody>
          <a:bodyPr wrap="none" rtlCol="0">
            <a:spAutoFit/>
          </a:bodyPr>
          <a:lstStyle/>
          <a:p>
            <a:r>
              <a:rPr lang="en-US" dirty="0" smtClean="0"/>
              <a:t>memory</a:t>
            </a:r>
            <a:endParaRPr lang="en-US" dirty="0"/>
          </a:p>
        </p:txBody>
      </p:sp>
      <p:sp>
        <p:nvSpPr>
          <p:cNvPr id="16" name="TextBox 15"/>
          <p:cNvSpPr txBox="1"/>
          <p:nvPr/>
        </p:nvSpPr>
        <p:spPr>
          <a:xfrm>
            <a:off x="486110" y="1068792"/>
            <a:ext cx="8429290" cy="646331"/>
          </a:xfrm>
          <a:prstGeom prst="rect">
            <a:avLst/>
          </a:prstGeom>
          <a:noFill/>
        </p:spPr>
        <p:txBody>
          <a:bodyPr wrap="square" rtlCol="0">
            <a:spAutoFit/>
          </a:bodyPr>
          <a:lstStyle/>
          <a:p>
            <a:pPr marL="342900" indent="-342900">
              <a:buAutoNum type="arabicPeriod"/>
            </a:pPr>
            <a:r>
              <a:rPr lang="en-US" dirty="0" smtClean="0"/>
              <a:t>“Sorting or indexing” genome sequences in a smart way to accelerate the alignment</a:t>
            </a:r>
          </a:p>
          <a:p>
            <a:pPr marL="342900" indent="-342900">
              <a:buAutoNum type="arabicPeriod"/>
            </a:pPr>
            <a:r>
              <a:rPr lang="en-US" dirty="0" smtClean="0"/>
              <a:t>Keeping the </a:t>
            </a:r>
            <a:r>
              <a:rPr lang="en-US" dirty="0"/>
              <a:t>“Sorting or indexing” </a:t>
            </a:r>
            <a:r>
              <a:rPr lang="en-US" dirty="0" smtClean="0"/>
              <a:t>data at a reasonable size</a:t>
            </a:r>
            <a:endParaRPr lang="en-US" dirty="0"/>
          </a:p>
        </p:txBody>
      </p:sp>
      <p:sp>
        <p:nvSpPr>
          <p:cNvPr id="17" name="TextBox 16"/>
          <p:cNvSpPr txBox="1"/>
          <p:nvPr/>
        </p:nvSpPr>
        <p:spPr>
          <a:xfrm>
            <a:off x="6733116" y="1851472"/>
            <a:ext cx="2292350" cy="646331"/>
          </a:xfrm>
          <a:prstGeom prst="rect">
            <a:avLst/>
          </a:prstGeom>
          <a:noFill/>
        </p:spPr>
        <p:txBody>
          <a:bodyPr wrap="square" rtlCol="0">
            <a:spAutoFit/>
          </a:bodyPr>
          <a:lstStyle/>
          <a:p>
            <a:r>
              <a:rPr lang="en-US" dirty="0" smtClean="0">
                <a:solidFill>
                  <a:srgbClr val="FF0000"/>
                </a:solidFill>
              </a:rPr>
              <a:t>Human: ~2 gigabytes</a:t>
            </a:r>
          </a:p>
          <a:p>
            <a:r>
              <a:rPr lang="en-US" dirty="0" smtClean="0">
                <a:solidFill>
                  <a:srgbClr val="FF0000"/>
                </a:solidFill>
              </a:rPr>
              <a:t>Wheat: &gt;15 gigabytes</a:t>
            </a:r>
            <a:endParaRPr lang="en-US" dirty="0">
              <a:solidFill>
                <a:srgbClr val="FF0000"/>
              </a:solidFill>
            </a:endParaRPr>
          </a:p>
        </p:txBody>
      </p:sp>
      <p:sp>
        <p:nvSpPr>
          <p:cNvPr id="28" name="TextBox 27"/>
          <p:cNvSpPr txBox="1"/>
          <p:nvPr/>
        </p:nvSpPr>
        <p:spPr>
          <a:xfrm>
            <a:off x="486110" y="5890734"/>
            <a:ext cx="8266324" cy="400110"/>
          </a:xfrm>
          <a:prstGeom prst="rect">
            <a:avLst/>
          </a:prstGeom>
          <a:noFill/>
        </p:spPr>
        <p:txBody>
          <a:bodyPr wrap="square" rtlCol="0">
            <a:spAutoFit/>
          </a:bodyPr>
          <a:lstStyle/>
          <a:p>
            <a:r>
              <a:rPr lang="en-US" sz="2000" dirty="0" smtClean="0">
                <a:solidFill>
                  <a:srgbClr val="008000"/>
                </a:solidFill>
              </a:rPr>
              <a:t>3. A good aligner needs to find a good tradeoff between Speed and Accuracy.</a:t>
            </a:r>
          </a:p>
        </p:txBody>
      </p:sp>
      <p:sp>
        <p:nvSpPr>
          <p:cNvPr id="4" name="TextBox 3"/>
          <p:cNvSpPr txBox="1"/>
          <p:nvPr/>
        </p:nvSpPr>
        <p:spPr>
          <a:xfrm>
            <a:off x="2527092" y="4665683"/>
            <a:ext cx="915635" cy="646331"/>
          </a:xfrm>
          <a:prstGeom prst="rect">
            <a:avLst/>
          </a:prstGeom>
          <a:noFill/>
        </p:spPr>
        <p:txBody>
          <a:bodyPr wrap="none" rtlCol="0">
            <a:spAutoFit/>
          </a:bodyPr>
          <a:lstStyle/>
          <a:p>
            <a:r>
              <a:rPr lang="en-US" dirty="0" smtClean="0">
                <a:solidFill>
                  <a:srgbClr val="FF0000"/>
                </a:solidFill>
              </a:rPr>
              <a:t>millions</a:t>
            </a:r>
          </a:p>
          <a:p>
            <a:r>
              <a:rPr lang="en-US" dirty="0">
                <a:solidFill>
                  <a:srgbClr val="FF0000"/>
                </a:solidFill>
              </a:rPr>
              <a:t>b</a:t>
            </a:r>
            <a:r>
              <a:rPr lang="en-US" dirty="0" smtClean="0">
                <a:solidFill>
                  <a:srgbClr val="FF0000"/>
                </a:solidFill>
              </a:rPr>
              <a:t>illions</a:t>
            </a:r>
            <a:endParaRPr lang="en-US" dirty="0">
              <a:solidFill>
                <a:srgbClr val="FF0000"/>
              </a:solidFill>
            </a:endParaRPr>
          </a:p>
        </p:txBody>
      </p:sp>
      <p:sp>
        <p:nvSpPr>
          <p:cNvPr id="29" name="TextBox 28"/>
          <p:cNvSpPr txBox="1"/>
          <p:nvPr/>
        </p:nvSpPr>
        <p:spPr>
          <a:xfrm>
            <a:off x="7095899" y="3092510"/>
            <a:ext cx="1269511" cy="369332"/>
          </a:xfrm>
          <a:prstGeom prst="rect">
            <a:avLst/>
          </a:prstGeom>
          <a:noFill/>
        </p:spPr>
        <p:txBody>
          <a:bodyPr wrap="none" rtlCol="0">
            <a:spAutoFit/>
          </a:bodyPr>
          <a:lstStyle/>
          <a:p>
            <a:r>
              <a:rPr lang="en-US" dirty="0" smtClean="0">
                <a:solidFill>
                  <a:srgbClr val="FF0000"/>
                </a:solidFill>
              </a:rPr>
              <a:t>Gb genome</a:t>
            </a:r>
            <a:endParaRPr lang="en-US" dirty="0">
              <a:solidFill>
                <a:srgbClr val="FF0000"/>
              </a:solidFill>
            </a:endParaRPr>
          </a:p>
        </p:txBody>
      </p:sp>
      <p:sp>
        <p:nvSpPr>
          <p:cNvPr id="6" name="Slide Number Placeholder 5"/>
          <p:cNvSpPr>
            <a:spLocks noGrp="1"/>
          </p:cNvSpPr>
          <p:nvPr>
            <p:ph type="sldNum" sz="quarter" idx="12"/>
          </p:nvPr>
        </p:nvSpPr>
        <p:spPr/>
        <p:txBody>
          <a:bodyPr/>
          <a:lstStyle/>
          <a:p>
            <a:fld id="{9DA039C4-C5F2-1743-BB7A-5D831266C61E}" type="slidenum">
              <a:rPr lang="en-US" smtClean="0"/>
              <a:t>5</a:t>
            </a:fld>
            <a:endParaRPr lang="en-US"/>
          </a:p>
        </p:txBody>
      </p:sp>
    </p:spTree>
    <p:extLst>
      <p:ext uri="{BB962C8B-B14F-4D97-AF65-F5344CB8AC3E}">
        <p14:creationId xmlns:p14="http://schemas.microsoft.com/office/powerpoint/2010/main" val="2042803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speeds up searching</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6</a:t>
            </a:fld>
            <a:endParaRPr lang="en-US"/>
          </a:p>
        </p:txBody>
      </p:sp>
      <p:pic>
        <p:nvPicPr>
          <p:cNvPr id="5" name="Picture 4"/>
          <p:cNvPicPr>
            <a:picLocks noChangeAspect="1"/>
          </p:cNvPicPr>
          <p:nvPr/>
        </p:nvPicPr>
        <p:blipFill>
          <a:blip r:embed="rId2"/>
          <a:stretch>
            <a:fillRect/>
          </a:stretch>
        </p:blipFill>
        <p:spPr>
          <a:xfrm>
            <a:off x="330200" y="2184401"/>
            <a:ext cx="3996421" cy="2667000"/>
          </a:xfrm>
          <a:prstGeom prst="rect">
            <a:avLst/>
          </a:prstGeom>
        </p:spPr>
      </p:pic>
      <p:pic>
        <p:nvPicPr>
          <p:cNvPr id="6" name="Picture 5"/>
          <p:cNvPicPr>
            <a:picLocks noChangeAspect="1"/>
          </p:cNvPicPr>
          <p:nvPr/>
        </p:nvPicPr>
        <p:blipFill>
          <a:blip r:embed="rId3"/>
          <a:stretch>
            <a:fillRect/>
          </a:stretch>
        </p:blipFill>
        <p:spPr>
          <a:xfrm>
            <a:off x="4411133" y="2184401"/>
            <a:ext cx="4445000" cy="2667000"/>
          </a:xfrm>
          <a:prstGeom prst="rect">
            <a:avLst/>
          </a:prstGeom>
        </p:spPr>
      </p:pic>
      <p:sp>
        <p:nvSpPr>
          <p:cNvPr id="7" name="TextBox 6"/>
          <p:cNvSpPr txBox="1"/>
          <p:nvPr/>
        </p:nvSpPr>
        <p:spPr>
          <a:xfrm>
            <a:off x="1155700" y="4926568"/>
            <a:ext cx="2471500" cy="461665"/>
          </a:xfrm>
          <a:prstGeom prst="rect">
            <a:avLst/>
          </a:prstGeom>
          <a:noFill/>
        </p:spPr>
        <p:txBody>
          <a:bodyPr wrap="none" rtlCol="0">
            <a:spAutoFit/>
          </a:bodyPr>
          <a:lstStyle/>
          <a:p>
            <a:r>
              <a:rPr lang="en-US" sz="2400" dirty="0" smtClean="0"/>
              <a:t>un-indexed library</a:t>
            </a:r>
            <a:endParaRPr lang="en-US" sz="2400" dirty="0"/>
          </a:p>
        </p:txBody>
      </p:sp>
      <p:sp>
        <p:nvSpPr>
          <p:cNvPr id="8" name="TextBox 7"/>
          <p:cNvSpPr txBox="1"/>
          <p:nvPr/>
        </p:nvSpPr>
        <p:spPr>
          <a:xfrm>
            <a:off x="5613400" y="4926568"/>
            <a:ext cx="2056973" cy="461665"/>
          </a:xfrm>
          <a:prstGeom prst="rect">
            <a:avLst/>
          </a:prstGeom>
          <a:noFill/>
        </p:spPr>
        <p:txBody>
          <a:bodyPr wrap="none" rtlCol="0">
            <a:spAutoFit/>
          </a:bodyPr>
          <a:lstStyle/>
          <a:p>
            <a:r>
              <a:rPr lang="en-US" sz="2400" dirty="0" smtClean="0"/>
              <a:t>indexed library</a:t>
            </a:r>
            <a:endParaRPr lang="en-US" sz="2400" dirty="0"/>
          </a:p>
        </p:txBody>
      </p:sp>
    </p:spTree>
    <p:extLst>
      <p:ext uri="{BB962C8B-B14F-4D97-AF65-F5344CB8AC3E}">
        <p14:creationId xmlns:p14="http://schemas.microsoft.com/office/powerpoint/2010/main" val="32128747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algorithms</a:t>
            </a:r>
            <a:endParaRPr lang="en-US" dirty="0"/>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3429026"/>
            <a:ext cx="1705628" cy="180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3429026"/>
            <a:ext cx="1195222" cy="174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6" y="3429026"/>
            <a:ext cx="2664883" cy="174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itle 1"/>
          <p:cNvSpPr txBox="1">
            <a:spLocks/>
          </p:cNvSpPr>
          <p:nvPr/>
        </p:nvSpPr>
        <p:spPr bwMode="auto">
          <a:xfrm>
            <a:off x="1218911" y="2604900"/>
            <a:ext cx="6708005" cy="60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sz="2000" kern="1200" dirty="0" smtClean="0">
                <a:latin typeface="Times New Roman" charset="0"/>
                <a:cs typeface="Times New Roman" charset="0"/>
              </a:rPr>
              <a:t>BWT                   Suffix Tree        Suffix Array       Hash table</a:t>
            </a:r>
            <a:endParaRPr lang="en-US" sz="2000" kern="1200" dirty="0">
              <a:latin typeface="Times New Roman" charset="0"/>
              <a:cs typeface="Times New Roman" charset="0"/>
            </a:endParaRPr>
          </a:p>
        </p:txBody>
      </p:sp>
      <p:sp>
        <p:nvSpPr>
          <p:cNvPr id="29" name="Title 1"/>
          <p:cNvSpPr txBox="1">
            <a:spLocks/>
          </p:cNvSpPr>
          <p:nvPr/>
        </p:nvSpPr>
        <p:spPr bwMode="auto">
          <a:xfrm>
            <a:off x="419097" y="5176650"/>
            <a:ext cx="8324850" cy="60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2400" dirty="0" smtClean="0">
                <a:latin typeface="Times New Roman" charset="0"/>
                <a:cs typeface="Times New Roman" charset="0"/>
              </a:rPr>
              <a:t>&lt;2 </a:t>
            </a:r>
            <a:r>
              <a:rPr lang="en-US" sz="2400" dirty="0">
                <a:latin typeface="Times New Roman" charset="0"/>
                <a:cs typeface="Times New Roman" charset="0"/>
              </a:rPr>
              <a:t>gigabytes </a:t>
            </a:r>
            <a:r>
              <a:rPr lang="en-US" sz="2400" dirty="0" smtClean="0">
                <a:latin typeface="Times New Roman" charset="0"/>
                <a:cs typeface="Times New Roman" charset="0"/>
              </a:rPr>
              <a:t>       &gt;35 gigabytes  </a:t>
            </a:r>
            <a:r>
              <a:rPr lang="en-US" sz="2400" kern="1200" dirty="0" smtClean="0">
                <a:latin typeface="Times New Roman" charset="0"/>
                <a:cs typeface="Times New Roman" charset="0"/>
              </a:rPr>
              <a:t>&gt;</a:t>
            </a:r>
            <a:r>
              <a:rPr lang="en-US" sz="2400" dirty="0">
                <a:latin typeface="Times New Roman" charset="0"/>
                <a:cs typeface="Times New Roman" charset="0"/>
              </a:rPr>
              <a:t>12 </a:t>
            </a:r>
            <a:r>
              <a:rPr lang="en-US" sz="2400" dirty="0" smtClean="0">
                <a:latin typeface="Times New Roman" charset="0"/>
                <a:cs typeface="Times New Roman" charset="0"/>
              </a:rPr>
              <a:t>gigabytes  </a:t>
            </a:r>
            <a:r>
              <a:rPr lang="en-US" sz="2400" dirty="0">
                <a:latin typeface="Times New Roman" charset="0"/>
                <a:cs typeface="Times New Roman" charset="0"/>
              </a:rPr>
              <a:t>&gt;12 gigabytes</a:t>
            </a:r>
            <a:endParaRPr lang="en-US" sz="2400" kern="1200" dirty="0">
              <a:latin typeface="Times New Roman" charset="0"/>
              <a:cs typeface="Times New Roman" charset="0"/>
            </a:endParaRPr>
          </a:p>
        </p:txBody>
      </p:sp>
      <p:sp>
        <p:nvSpPr>
          <p:cNvPr id="30" name="TextBox 29"/>
          <p:cNvSpPr txBox="1">
            <a:spLocks noChangeArrowheads="1"/>
          </p:cNvSpPr>
          <p:nvPr/>
        </p:nvSpPr>
        <p:spPr bwMode="auto">
          <a:xfrm>
            <a:off x="939509" y="5897035"/>
            <a:ext cx="71930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sz="2400" kern="1200" dirty="0">
                <a:cs typeface="Times New Roman" charset="0"/>
              </a:rPr>
              <a:t>Human genome memory </a:t>
            </a:r>
            <a:r>
              <a:rPr lang="en-US" sz="2400" kern="1200" dirty="0" smtClean="0">
                <a:cs typeface="Times New Roman" charset="0"/>
              </a:rPr>
              <a:t>footprint</a:t>
            </a:r>
            <a:r>
              <a:rPr lang="en-US" sz="2400" kern="1200" baseline="30000" dirty="0" smtClean="0">
                <a:cs typeface="Times New Roman" charset="0"/>
              </a:rPr>
              <a:t>*</a:t>
            </a:r>
            <a:endParaRPr lang="en-US" sz="2400" kern="1200" baseline="30000" dirty="0">
              <a:cs typeface="Times New Roman" charset="0"/>
            </a:endParaRPr>
          </a:p>
        </p:txBody>
      </p:sp>
      <p:sp>
        <p:nvSpPr>
          <p:cNvPr id="31" name="TextBox 30"/>
          <p:cNvSpPr txBox="1"/>
          <p:nvPr/>
        </p:nvSpPr>
        <p:spPr>
          <a:xfrm>
            <a:off x="321733" y="6500055"/>
            <a:ext cx="1085053" cy="215444"/>
          </a:xfrm>
          <a:prstGeom prst="rect">
            <a:avLst/>
          </a:prstGeom>
          <a:noFill/>
        </p:spPr>
        <p:txBody>
          <a:bodyPr wrap="none" rtlCol="0">
            <a:spAutoFit/>
          </a:bodyPr>
          <a:lstStyle/>
          <a:p>
            <a:r>
              <a:rPr lang="en-US" sz="800" dirty="0" smtClean="0"/>
              <a:t>* From Bowtie poster</a:t>
            </a:r>
            <a:endParaRPr lang="en-US" sz="800" dirty="0"/>
          </a:p>
        </p:txBody>
      </p:sp>
      <p:sp>
        <p:nvSpPr>
          <p:cNvPr id="11" name="Content Placeholder 2"/>
          <p:cNvSpPr>
            <a:spLocks noGrp="1"/>
          </p:cNvSpPr>
          <p:nvPr>
            <p:ph idx="1"/>
          </p:nvPr>
        </p:nvSpPr>
        <p:spPr>
          <a:xfrm>
            <a:off x="457200" y="1252803"/>
            <a:ext cx="8229600" cy="965463"/>
          </a:xfrm>
        </p:spPr>
        <p:txBody>
          <a:bodyPr/>
          <a:lstStyle/>
          <a:p>
            <a:pPr marL="0" indent="0">
              <a:buNone/>
            </a:pPr>
            <a:r>
              <a:rPr lang="en-US" dirty="0" smtClean="0"/>
              <a:t>A </a:t>
            </a:r>
            <a:r>
              <a:rPr lang="en-US" dirty="0"/>
              <a:t>benefit of </a:t>
            </a:r>
            <a:r>
              <a:rPr lang="en-US" dirty="0" smtClean="0"/>
              <a:t>string indexing </a:t>
            </a:r>
            <a:r>
              <a:rPr lang="en-US" dirty="0"/>
              <a:t>is </a:t>
            </a:r>
            <a:r>
              <a:rPr lang="en-US" dirty="0" smtClean="0"/>
              <a:t>to avoid scanning </a:t>
            </a:r>
            <a:r>
              <a:rPr lang="en-US" dirty="0"/>
              <a:t>the whole </a:t>
            </a:r>
            <a:r>
              <a:rPr lang="en-US" dirty="0" smtClean="0"/>
              <a:t>reference. Therefore alignment searching is much faster.</a:t>
            </a:r>
            <a:endParaRPr lang="en-US" dirty="0"/>
          </a:p>
        </p:txBody>
      </p:sp>
      <p:sp>
        <p:nvSpPr>
          <p:cNvPr id="3" name="Slide Number Placeholder 2"/>
          <p:cNvSpPr>
            <a:spLocks noGrp="1"/>
          </p:cNvSpPr>
          <p:nvPr>
            <p:ph type="sldNum" sz="quarter" idx="12"/>
          </p:nvPr>
        </p:nvSpPr>
        <p:spPr/>
        <p:txBody>
          <a:bodyPr/>
          <a:lstStyle/>
          <a:p>
            <a:fld id="{9DA039C4-C5F2-1743-BB7A-5D831266C61E}" type="slidenum">
              <a:rPr lang="en-US" smtClean="0"/>
              <a:t>7</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4093117729"/>
              </p:ext>
            </p:extLst>
          </p:nvPr>
        </p:nvGraphicFramePr>
        <p:xfrm>
          <a:off x="811777" y="3819341"/>
          <a:ext cx="1560209" cy="879659"/>
        </p:xfrm>
        <a:graphic>
          <a:graphicData uri="http://schemas.openxmlformats.org/drawingml/2006/table">
            <a:tbl>
              <a:tblPr/>
              <a:tblGrid>
                <a:gridCol w="775723"/>
                <a:gridCol w="784486"/>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smtClean="0">
                          <a:solidFill>
                            <a:srgbClr val="000000"/>
                          </a:solidFill>
                          <a:effectLst/>
                          <a:latin typeface="Courier New"/>
                        </a:rPr>
                        <a:t>BWT</a:t>
                      </a:r>
                      <a:endParaRPr lang="en-US" sz="12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790704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06412"/>
          </a:xfrm>
        </p:spPr>
        <p:txBody>
          <a:bodyPr>
            <a:normAutofit fontScale="90000"/>
          </a:bodyPr>
          <a:lstStyle/>
          <a:p>
            <a:r>
              <a:rPr lang="en-US" dirty="0"/>
              <a:t>Burrows–Wheeler </a:t>
            </a:r>
            <a:r>
              <a:rPr lang="en-US" dirty="0" smtClean="0"/>
              <a:t>transform</a:t>
            </a:r>
            <a:endParaRPr lang="en-US" dirty="0"/>
          </a:p>
        </p:txBody>
      </p:sp>
      <p:sp>
        <p:nvSpPr>
          <p:cNvPr id="61" name="TextBox 60"/>
          <p:cNvSpPr txBox="1"/>
          <p:nvPr/>
        </p:nvSpPr>
        <p:spPr>
          <a:xfrm>
            <a:off x="3896520" y="3395468"/>
            <a:ext cx="1455736" cy="2031325"/>
          </a:xfrm>
          <a:prstGeom prst="rect">
            <a:avLst/>
          </a:prstGeom>
          <a:noFill/>
        </p:spPr>
        <p:txBody>
          <a:bodyPr wrap="square" rtlCol="0">
            <a:spAutoFit/>
          </a:bodyPr>
          <a:lstStyle/>
          <a:p>
            <a:pPr algn="dist"/>
            <a:r>
              <a:rPr lang="en-US" dirty="0" smtClean="0">
                <a:latin typeface="Courier New"/>
                <a:cs typeface="Courier New"/>
              </a:rPr>
              <a:t>$</a:t>
            </a:r>
            <a:r>
              <a:rPr lang="en-US" dirty="0" err="1" smtClean="0">
                <a:latin typeface="Courier New"/>
                <a:cs typeface="Courier New"/>
              </a:rPr>
              <a:t>acaac</a:t>
            </a:r>
            <a:r>
              <a:rPr lang="en-US" b="1" dirty="0" err="1" smtClean="0">
                <a:solidFill>
                  <a:srgbClr val="FF0000"/>
                </a:solidFill>
                <a:latin typeface="Courier New"/>
                <a:cs typeface="Courier New"/>
              </a:rPr>
              <a:t>g</a:t>
            </a:r>
            <a:endParaRPr lang="en-US" b="1" dirty="0" smtClean="0">
              <a:solidFill>
                <a:srgbClr val="FF0000"/>
              </a:solidFill>
              <a:latin typeface="Courier New"/>
              <a:cs typeface="Courier New"/>
            </a:endParaRPr>
          </a:p>
          <a:p>
            <a:pPr algn="dist"/>
            <a:r>
              <a:rPr lang="en-US" dirty="0" err="1">
                <a:latin typeface="Courier New"/>
                <a:cs typeface="Courier New"/>
              </a:rPr>
              <a:t>a</a:t>
            </a:r>
            <a:r>
              <a:rPr lang="en-US" dirty="0" err="1" smtClean="0">
                <a:latin typeface="Courier New"/>
                <a:cs typeface="Courier New"/>
              </a:rPr>
              <a:t>acg$a</a:t>
            </a:r>
            <a:r>
              <a:rPr lang="en-US" b="1" dirty="0" err="1" smtClean="0">
                <a:solidFill>
                  <a:srgbClr val="FF0000"/>
                </a:solidFill>
                <a:latin typeface="Courier New"/>
                <a:cs typeface="Courier New"/>
              </a:rPr>
              <a:t>c</a:t>
            </a:r>
            <a:endParaRPr lang="en-US" b="1" dirty="0" smtClean="0">
              <a:solidFill>
                <a:srgbClr val="FF0000"/>
              </a:solidFill>
              <a:latin typeface="Courier New"/>
              <a:cs typeface="Courier New"/>
            </a:endParaRPr>
          </a:p>
          <a:p>
            <a:pPr algn="dist"/>
            <a:r>
              <a:rPr lang="en-US" dirty="0" err="1">
                <a:latin typeface="Courier New"/>
                <a:cs typeface="Courier New"/>
              </a:rPr>
              <a:t>a</a:t>
            </a:r>
            <a:r>
              <a:rPr lang="en-US" dirty="0" err="1" smtClean="0">
                <a:latin typeface="Courier New"/>
                <a:cs typeface="Courier New"/>
              </a:rPr>
              <a:t>caacg</a:t>
            </a:r>
            <a:r>
              <a:rPr lang="en-US" b="1" dirty="0" smtClean="0">
                <a:solidFill>
                  <a:srgbClr val="FF0000"/>
                </a:solidFill>
                <a:latin typeface="Courier New"/>
                <a:cs typeface="Courier New"/>
              </a:rPr>
              <a:t>$</a:t>
            </a:r>
          </a:p>
          <a:p>
            <a:pPr algn="dist"/>
            <a:r>
              <a:rPr lang="en-US" dirty="0" err="1">
                <a:latin typeface="Courier New"/>
                <a:cs typeface="Courier New"/>
              </a:rPr>
              <a:t>a</a:t>
            </a:r>
            <a:r>
              <a:rPr lang="en-US" dirty="0" err="1" smtClean="0">
                <a:latin typeface="Courier New"/>
                <a:cs typeface="Courier New"/>
              </a:rPr>
              <a:t>cg$ac</a:t>
            </a:r>
            <a:r>
              <a:rPr lang="en-US" b="1" dirty="0" err="1" smtClean="0">
                <a:solidFill>
                  <a:srgbClr val="FF0000"/>
                </a:solidFill>
                <a:latin typeface="Courier New"/>
                <a:cs typeface="Courier New"/>
              </a:rPr>
              <a:t>a</a:t>
            </a:r>
            <a:endParaRPr lang="en-US" b="1" dirty="0" smtClean="0">
              <a:solidFill>
                <a:srgbClr val="FF0000"/>
              </a:solidFill>
              <a:latin typeface="Courier New"/>
              <a:cs typeface="Courier New"/>
            </a:endParaRPr>
          </a:p>
          <a:p>
            <a:pPr algn="dist"/>
            <a:r>
              <a:rPr lang="en-US" dirty="0" err="1">
                <a:latin typeface="Courier New"/>
                <a:cs typeface="Courier New"/>
              </a:rPr>
              <a:t>c</a:t>
            </a:r>
            <a:r>
              <a:rPr lang="en-US" dirty="0" err="1" smtClean="0">
                <a:latin typeface="Courier New"/>
                <a:cs typeface="Courier New"/>
              </a:rPr>
              <a:t>aacg$</a:t>
            </a:r>
            <a:r>
              <a:rPr lang="en-US" b="1" dirty="0" err="1" smtClean="0">
                <a:solidFill>
                  <a:srgbClr val="FF0000"/>
                </a:solidFill>
                <a:latin typeface="Courier New"/>
                <a:cs typeface="Courier New"/>
              </a:rPr>
              <a:t>a</a:t>
            </a:r>
            <a:endParaRPr lang="en-US" b="1" dirty="0" smtClean="0">
              <a:solidFill>
                <a:srgbClr val="FF0000"/>
              </a:solidFill>
              <a:latin typeface="Courier New"/>
              <a:cs typeface="Courier New"/>
            </a:endParaRPr>
          </a:p>
          <a:p>
            <a:pPr algn="dist"/>
            <a:r>
              <a:rPr lang="en-US" dirty="0" err="1">
                <a:latin typeface="Courier New"/>
                <a:cs typeface="Courier New"/>
              </a:rPr>
              <a:t>c</a:t>
            </a:r>
            <a:r>
              <a:rPr lang="en-US" dirty="0" err="1" smtClean="0">
                <a:latin typeface="Courier New"/>
                <a:cs typeface="Courier New"/>
              </a:rPr>
              <a:t>g$aca</a:t>
            </a:r>
            <a:r>
              <a:rPr lang="en-US" b="1" dirty="0" err="1" smtClean="0">
                <a:solidFill>
                  <a:srgbClr val="FF0000"/>
                </a:solidFill>
                <a:latin typeface="Courier New"/>
                <a:cs typeface="Courier New"/>
              </a:rPr>
              <a:t>a</a:t>
            </a:r>
            <a:endParaRPr lang="en-US" b="1" dirty="0" smtClean="0">
              <a:solidFill>
                <a:srgbClr val="FF0000"/>
              </a:solidFill>
              <a:latin typeface="Courier New"/>
              <a:cs typeface="Courier New"/>
            </a:endParaRPr>
          </a:p>
          <a:p>
            <a:pPr algn="dist"/>
            <a:r>
              <a:rPr lang="en-US" dirty="0" err="1">
                <a:latin typeface="Courier New"/>
                <a:cs typeface="Courier New"/>
              </a:rPr>
              <a:t>G</a:t>
            </a:r>
            <a:r>
              <a:rPr lang="en-US" dirty="0" err="1" smtClean="0">
                <a:latin typeface="Courier New"/>
                <a:cs typeface="Courier New"/>
              </a:rPr>
              <a:t>$acaa</a:t>
            </a:r>
            <a:r>
              <a:rPr lang="en-US" b="1" dirty="0" err="1" smtClean="0">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1976438" y="4226464"/>
            <a:ext cx="1455736" cy="369332"/>
          </a:xfrm>
          <a:prstGeom prst="rect">
            <a:avLst/>
          </a:prstGeom>
          <a:noFill/>
        </p:spPr>
        <p:txBody>
          <a:bodyPr wrap="square" rtlCol="0">
            <a:spAutoFit/>
          </a:bodyPr>
          <a:lstStyle/>
          <a:p>
            <a:pPr algn="dist"/>
            <a:r>
              <a:rPr lang="en-US" b="1" dirty="0" err="1">
                <a:latin typeface="Courier New"/>
                <a:cs typeface="Courier New"/>
              </a:rPr>
              <a:t>a</a:t>
            </a:r>
            <a:r>
              <a:rPr lang="en-US" b="1" dirty="0" err="1" smtClean="0">
                <a:latin typeface="Courier New"/>
                <a:cs typeface="Courier New"/>
              </a:rPr>
              <a:t>caacg</a:t>
            </a:r>
            <a:r>
              <a:rPr lang="en-US" b="1" dirty="0" smtClean="0">
                <a:latin typeface="Courier New"/>
                <a:cs typeface="Courier New"/>
              </a:rPr>
              <a:t>$</a:t>
            </a:r>
          </a:p>
        </p:txBody>
      </p:sp>
      <p:sp>
        <p:nvSpPr>
          <p:cNvPr id="63" name="TextBox 62"/>
          <p:cNvSpPr txBox="1"/>
          <p:nvPr/>
        </p:nvSpPr>
        <p:spPr>
          <a:xfrm>
            <a:off x="5825331" y="4226464"/>
            <a:ext cx="1455736" cy="369332"/>
          </a:xfrm>
          <a:prstGeom prst="rect">
            <a:avLst/>
          </a:prstGeom>
          <a:noFill/>
        </p:spPr>
        <p:txBody>
          <a:bodyPr wrap="square" rtlCol="0">
            <a:spAutoFit/>
          </a:bodyPr>
          <a:lstStyle/>
          <a:p>
            <a:pPr algn="dist"/>
            <a:r>
              <a:rPr lang="en-US" b="1" dirty="0" err="1" smtClean="0">
                <a:latin typeface="Courier New"/>
                <a:cs typeface="Courier New"/>
              </a:rPr>
              <a:t>gc$aaac</a:t>
            </a:r>
            <a:endParaRPr lang="en-US" b="1" dirty="0" smtClean="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3026684493"/>
              </p:ext>
            </p:extLst>
          </p:nvPr>
        </p:nvGraphicFramePr>
        <p:xfrm>
          <a:off x="2133600" y="1384562"/>
          <a:ext cx="5003800" cy="1930400"/>
        </p:xfrm>
        <a:graphic>
          <a:graphicData uri="http://schemas.openxmlformats.org/drawingml/2006/table">
            <a:tbl>
              <a:tblPr/>
              <a:tblGrid>
                <a:gridCol w="825500"/>
                <a:gridCol w="1104900"/>
                <a:gridCol w="1104900"/>
                <a:gridCol w="1104900"/>
                <a:gridCol w="863600"/>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smtClean="0">
                          <a:solidFill>
                            <a:srgbClr val="000000"/>
                          </a:solidFill>
                          <a:effectLst/>
                          <a:latin typeface="Courier New"/>
                        </a:rPr>
                        <a:t>BWT </a:t>
                      </a:r>
                      <a:r>
                        <a:rPr lang="en-US" sz="1200" b="0" i="0" u="none" strike="noStrike" dirty="0">
                          <a:solidFill>
                            <a:srgbClr val="000000"/>
                          </a:solidFill>
                          <a:effectLst/>
                          <a:latin typeface="Courier New"/>
                        </a:rPr>
                        <a:t>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a:t>
                      </a:r>
                      <a:r>
                        <a:rPr lang="en-US" sz="1000" b="0" i="0" u="none" strike="noStrike">
                          <a:solidFill>
                            <a:srgbClr val="000000"/>
                          </a:solidFill>
                          <a:effectLst/>
                          <a:latin typeface="Courier New"/>
                        </a:rPr>
                        <a:t>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ANANA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a:t>
                      </a:r>
                      <a:r>
                        <a:rPr lang="en-US" sz="1000" b="1" i="0" u="none" strike="noStrike">
                          <a:solidFill>
                            <a:srgbClr val="000000"/>
                          </a:solidFill>
                          <a:effectLst/>
                          <a:latin typeface="Courier New"/>
                        </a:rPr>
                        <a:t>B</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ctr" fontAlgn="b"/>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^BANANA</a:t>
                      </a:r>
                      <a:endParaRPr lang="en-US" sz="1000" b="0" i="0" u="none" strike="noStrike">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a:t>
                      </a:r>
                      <a:r>
                        <a:rPr lang="en-US" sz="1000" b="0" i="0" u="none" strike="noStrike">
                          <a:solidFill>
                            <a:srgbClr val="000000"/>
                          </a:solidFill>
                          <a:effectLst/>
                          <a:latin typeface="Courier New"/>
                        </a:rPr>
                        <a:t>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a:t>
                      </a:r>
                      <a:r>
                        <a:rPr lang="en-US" sz="1000" b="1" i="0" u="none" strike="noStrike">
                          <a:solidFill>
                            <a:srgbClr val="000000"/>
                          </a:solidFill>
                          <a:effectLst/>
                          <a:latin typeface="Courier New"/>
                        </a:rPr>
                        <a:t>N</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a:solidFill>
                            <a:srgbClr val="000000"/>
                          </a:solidFill>
                          <a:effectLst/>
                          <a:latin typeface="Courier New"/>
                        </a:rPr>
                        <a:t>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^BANAN</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a:t>
                      </a:r>
                      <a:r>
                        <a:rPr lang="en-US" sz="1000" b="1" i="0" u="none" strike="noStrike">
                          <a:solidFill>
                            <a:srgbClr val="000000"/>
                          </a:solidFill>
                          <a:effectLst/>
                          <a:latin typeface="Courier New"/>
                        </a:rPr>
                        <a:t>N</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dirty="0">
                          <a:solidFill>
                            <a:srgbClr val="000000"/>
                          </a:solidFill>
                          <a:effectLst/>
                          <a:latin typeface="Courier New"/>
                        </a:rPr>
                        <a:t>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B</a:t>
                      </a:r>
                      <a:r>
                        <a:rPr lang="en-US" sz="1000" b="0" i="0" u="none" strike="noStrike">
                          <a:solidFill>
                            <a:srgbClr val="000000"/>
                          </a:solidFill>
                          <a:effectLst/>
                          <a:latin typeface="Courier New"/>
                        </a:rPr>
                        <a:t>ANANA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r>
                        <a:rPr lang="en-US" sz="1000" b="1" i="0" u="none" strike="noStrike">
                          <a:solidFill>
                            <a:srgbClr val="000000"/>
                          </a:solidFill>
                          <a:effectLst/>
                          <a:latin typeface="Courier New"/>
                        </a:rPr>
                        <a:t>^</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dirty="0">
                          <a:solidFill>
                            <a:srgbClr val="000000"/>
                          </a:solidFill>
                          <a:effectLst/>
                          <a:latin typeface="Courier New"/>
                        </a:rPr>
                        <a:t>ANA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ourier New"/>
                        </a:rPr>
                        <a:t>N</a:t>
                      </a:r>
                      <a:r>
                        <a:rPr lang="en-US" sz="1000" b="0" i="0" u="none" strike="noStrike" dirty="0">
                          <a:solidFill>
                            <a:srgbClr val="000000"/>
                          </a:solidFill>
                          <a:effectLst/>
                          <a:latin typeface="Courier New"/>
                        </a:rPr>
                        <a:t>ANA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a:t>
                      </a:r>
                      <a:endParaRPr lang="en-US" sz="1000" b="1" i="0" u="none" strike="noStrike" dirty="0">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t>
                      </a:r>
                      <a:r>
                        <a:rPr lang="en-US" sz="1000" b="1" i="0" u="none" strike="noStrike">
                          <a:solidFill>
                            <a:srgbClr val="000000"/>
                          </a:solidFill>
                          <a:effectLst/>
                          <a:latin typeface="Courier New"/>
                        </a:rPr>
                        <a:t>A</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a:solidFill>
                            <a:srgbClr val="000000"/>
                          </a:solidFill>
                          <a:effectLst/>
                          <a:latin typeface="Courier New"/>
                        </a:rPr>
                        <a:t>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ourier New"/>
                        </a:rPr>
                        <a:t>N</a:t>
                      </a:r>
                      <a:r>
                        <a:rPr lang="en-US" sz="1000" b="0" i="0" u="none" strike="noStrike" dirty="0">
                          <a:solidFill>
                            <a:srgbClr val="000000"/>
                          </a:solidFill>
                          <a:effectLst/>
                          <a:latin typeface="Courier New"/>
                        </a:rPr>
                        <a:t>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a:t>
                      </a:r>
                      <a:endParaRPr lang="en-US" sz="1000" b="1" i="0" u="none" strike="noStrike" dirty="0">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t>
                      </a:r>
                      <a:r>
                        <a:rPr lang="en-US" sz="1000" b="1" i="0" u="none" strike="noStrike">
                          <a:solidFill>
                            <a:srgbClr val="000000"/>
                          </a:solidFill>
                          <a:effectLst/>
                          <a:latin typeface="Courier New"/>
                        </a:rPr>
                        <a:t>A</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dirty="0">
                          <a:solidFill>
                            <a:srgbClr val="000000"/>
                          </a:solidFill>
                          <a:effectLst/>
                          <a:latin typeface="Courier New"/>
                        </a:rPr>
                        <a:t>ANANA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t>
                      </a:r>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ourier New"/>
                        </a:rPr>
                        <a:t>^BANANA</a:t>
                      </a:r>
                      <a:r>
                        <a:rPr lang="en-US" sz="1000" b="1"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FF0000"/>
                          </a:solidFill>
                          <a:effectLst/>
                          <a:latin typeface="Courier New"/>
                        </a:rPr>
                        <a:t>|</a:t>
                      </a:r>
                      <a:r>
                        <a:rPr lang="en-US" sz="1000" b="0" i="0" u="none" strike="noStrike" dirty="0">
                          <a:solidFill>
                            <a:srgbClr val="000000"/>
                          </a:solidFill>
                          <a:effectLst/>
                          <a:latin typeface="Courier New"/>
                        </a:rPr>
                        <a:t>^BANANA</a:t>
                      </a:r>
                      <a:endParaRPr lang="en-US" sz="10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^BANAN</a:t>
                      </a:r>
                      <a:r>
                        <a:rPr lang="en-US" sz="1000" b="1" i="0" u="none" strike="noStrike" dirty="0">
                          <a:solidFill>
                            <a:srgbClr val="000000"/>
                          </a:solidFill>
                          <a:effectLst/>
                          <a:latin typeface="Courier New"/>
                        </a:rPr>
                        <a:t>A</a:t>
                      </a:r>
                      <a:endParaRPr lang="en-US" sz="1000" b="0"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bl>
          </a:graphicData>
        </a:graphic>
      </p:graphicFrame>
      <p:sp>
        <p:nvSpPr>
          <p:cNvPr id="65" name="TextBox 64"/>
          <p:cNvSpPr txBox="1"/>
          <p:nvPr/>
        </p:nvSpPr>
        <p:spPr>
          <a:xfrm>
            <a:off x="3390900" y="937681"/>
            <a:ext cx="2716496" cy="369332"/>
          </a:xfrm>
          <a:prstGeom prst="rect">
            <a:avLst/>
          </a:prstGeom>
          <a:noFill/>
        </p:spPr>
        <p:txBody>
          <a:bodyPr wrap="none" rtlCol="0">
            <a:spAutoFit/>
          </a:bodyPr>
          <a:lstStyle/>
          <a:p>
            <a:r>
              <a:rPr lang="en-US" dirty="0" smtClean="0"/>
              <a:t>Transformation algorithm</a:t>
            </a:r>
            <a:r>
              <a:rPr lang="en-US" baseline="30000" dirty="0" smtClean="0"/>
              <a:t>*</a:t>
            </a:r>
            <a:endParaRPr lang="en-US" baseline="30000" dirty="0"/>
          </a:p>
        </p:txBody>
      </p:sp>
      <p:sp>
        <p:nvSpPr>
          <p:cNvPr id="66" name="TextBox 65"/>
          <p:cNvSpPr txBox="1"/>
          <p:nvPr/>
        </p:nvSpPr>
        <p:spPr>
          <a:xfrm>
            <a:off x="609600" y="5502993"/>
            <a:ext cx="8108950" cy="923330"/>
          </a:xfrm>
          <a:prstGeom prst="rect">
            <a:avLst/>
          </a:prstGeom>
          <a:noFill/>
        </p:spPr>
        <p:txBody>
          <a:bodyPr wrap="square" rtlCol="0">
            <a:spAutoFit/>
          </a:bodyPr>
          <a:lstStyle/>
          <a:p>
            <a:pPr marL="285750" indent="-285750">
              <a:buFont typeface="Arial"/>
              <a:buChar char="•"/>
            </a:pPr>
            <a:r>
              <a:rPr lang="en-US" dirty="0"/>
              <a:t>The transformation is reversible, without needing to store any additional data.</a:t>
            </a:r>
          </a:p>
          <a:p>
            <a:pPr marL="285750" indent="-285750">
              <a:buFont typeface="Arial"/>
              <a:buChar char="•"/>
            </a:pPr>
            <a:r>
              <a:rPr lang="en-US" dirty="0" smtClean="0"/>
              <a:t>BWT </a:t>
            </a:r>
            <a:r>
              <a:rPr lang="en-US" dirty="0" smtClean="0"/>
              <a:t>is a compression technique to find </a:t>
            </a:r>
            <a:r>
              <a:rPr lang="en-US" dirty="0"/>
              <a:t>repeated patterns </a:t>
            </a:r>
            <a:r>
              <a:rPr lang="en-US" dirty="0" smtClean="0"/>
              <a:t>and </a:t>
            </a:r>
            <a:r>
              <a:rPr lang="en-US" dirty="0"/>
              <a:t>encoding the duplications more compactly</a:t>
            </a:r>
            <a:r>
              <a:rPr lang="en-US" dirty="0" smtClean="0"/>
              <a:t>.</a:t>
            </a:r>
            <a:endParaRPr lang="en-US" dirty="0"/>
          </a:p>
        </p:txBody>
      </p:sp>
      <p:sp>
        <p:nvSpPr>
          <p:cNvPr id="67" name="TextBox 66"/>
          <p:cNvSpPr txBox="1"/>
          <p:nvPr/>
        </p:nvSpPr>
        <p:spPr>
          <a:xfrm>
            <a:off x="287867" y="6534825"/>
            <a:ext cx="862886" cy="215444"/>
          </a:xfrm>
          <a:prstGeom prst="rect">
            <a:avLst/>
          </a:prstGeom>
          <a:noFill/>
        </p:spPr>
        <p:txBody>
          <a:bodyPr wrap="none" rtlCol="0">
            <a:spAutoFit/>
          </a:bodyPr>
          <a:lstStyle/>
          <a:p>
            <a:r>
              <a:rPr lang="en-US" sz="800" dirty="0" smtClean="0"/>
              <a:t>* </a:t>
            </a:r>
            <a:r>
              <a:rPr lang="en-US" sz="800" dirty="0" err="1" smtClean="0"/>
              <a:t>wikipedia.com</a:t>
            </a:r>
            <a:endParaRPr lang="en-US" sz="800" dirty="0"/>
          </a:p>
        </p:txBody>
      </p:sp>
      <p:pic>
        <p:nvPicPr>
          <p:cNvPr id="4" name="Picture 3" descr="Screen Shot 2015-02-26 at 11.18.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16" y="1761067"/>
            <a:ext cx="1245657" cy="1557889"/>
          </a:xfrm>
          <a:prstGeom prst="rect">
            <a:avLst/>
          </a:prstGeom>
        </p:spPr>
      </p:pic>
      <p:pic>
        <p:nvPicPr>
          <p:cNvPr id="5" name="Picture 4" descr="Screen Shot 2015-02-26 at 11.18.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409" y="1761067"/>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spTree>
    <p:extLst>
      <p:ext uri="{BB962C8B-B14F-4D97-AF65-F5344CB8AC3E}">
        <p14:creationId xmlns:p14="http://schemas.microsoft.com/office/powerpoint/2010/main" val="28229718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algorithms in Bowtie and BWA </a:t>
            </a:r>
            <a:endParaRPr lang="en-US" dirty="0"/>
          </a:p>
        </p:txBody>
      </p:sp>
      <p:grpSp>
        <p:nvGrpSpPr>
          <p:cNvPr id="56" name="Group 55"/>
          <p:cNvGrpSpPr/>
          <p:nvPr/>
        </p:nvGrpSpPr>
        <p:grpSpPr>
          <a:xfrm>
            <a:off x="1619546" y="2818179"/>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smtClean="0">
                  <a:solidFill>
                    <a:srgbClr val="000000"/>
                  </a:solidFill>
                  <a:latin typeface="Courier New"/>
                  <a:cs typeface="Courier New"/>
                </a:rPr>
                <a:t>$</a:t>
              </a:r>
              <a:r>
                <a:rPr lang="en-US" dirty="0" err="1" smtClean="0">
                  <a:solidFill>
                    <a:srgbClr val="000000"/>
                  </a:solidFill>
                  <a:latin typeface="Courier New"/>
                  <a:cs typeface="Courier New"/>
                </a:rPr>
                <a:t>acaac</a:t>
              </a:r>
              <a:r>
                <a:rPr lang="en-US" b="1" dirty="0" err="1" smtClean="0">
                  <a:solidFill>
                    <a:srgbClr val="000000"/>
                  </a:solidFill>
                  <a:latin typeface="Courier New"/>
                  <a:cs typeface="Courier New"/>
                </a:rPr>
                <a:t>g</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acg$a</a:t>
              </a:r>
              <a:r>
                <a:rPr lang="en-US" b="1" dirty="0" err="1" smtClean="0">
                  <a:solidFill>
                    <a:srgbClr val="000000"/>
                  </a:solidFill>
                  <a:latin typeface="Courier New"/>
                  <a:cs typeface="Courier New"/>
                </a:rPr>
                <a:t>c</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caacg</a:t>
              </a:r>
              <a:r>
                <a:rPr lang="en-US" b="1" dirty="0" smtClean="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cg$ac</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smtClean="0">
                  <a:solidFill>
                    <a:srgbClr val="000000"/>
                  </a:solidFill>
                  <a:latin typeface="Courier New"/>
                  <a:cs typeface="Courier New"/>
                </a:rPr>
                <a:t>aacg$</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smtClean="0">
                  <a:solidFill>
                    <a:srgbClr val="000000"/>
                  </a:solidFill>
                  <a:latin typeface="Courier New"/>
                  <a:cs typeface="Courier New"/>
                </a:rPr>
                <a:t>g$aca</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smtClean="0">
                  <a:solidFill>
                    <a:srgbClr val="000000"/>
                  </a:solidFill>
                  <a:latin typeface="Courier New"/>
                  <a:cs typeface="Courier New"/>
                </a:rPr>
                <a:t>$acaa</a:t>
              </a:r>
              <a:r>
                <a:rPr lang="en-US" b="1" dirty="0" err="1" smtClean="0">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smtClean="0">
                  <a:latin typeface="Courier New"/>
                  <a:cs typeface="Courier New"/>
                </a:rPr>
                <a:t>aa</a:t>
              </a:r>
              <a:r>
                <a:rPr lang="en-US" b="1" dirty="0" err="1" smtClean="0">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8" y="2818179"/>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smtClean="0">
                  <a:solidFill>
                    <a:srgbClr val="000000"/>
                  </a:solidFill>
                  <a:latin typeface="Courier New"/>
                  <a:cs typeface="Courier New"/>
                </a:rPr>
                <a:t>$</a:t>
              </a:r>
              <a:r>
                <a:rPr lang="en-US" dirty="0" err="1" smtClean="0">
                  <a:solidFill>
                    <a:srgbClr val="000000"/>
                  </a:solidFill>
                  <a:latin typeface="Courier New"/>
                  <a:cs typeface="Courier New"/>
                </a:rPr>
                <a:t>acaac</a:t>
              </a:r>
              <a:r>
                <a:rPr lang="en-US" b="1" dirty="0" err="1" smtClean="0">
                  <a:solidFill>
                    <a:srgbClr val="000000"/>
                  </a:solidFill>
                  <a:latin typeface="Courier New"/>
                  <a:cs typeface="Courier New"/>
                </a:rPr>
                <a:t>g</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acg$a</a:t>
              </a:r>
              <a:r>
                <a:rPr lang="en-US" b="1" dirty="0" err="1" smtClean="0">
                  <a:solidFill>
                    <a:srgbClr val="000000"/>
                  </a:solidFill>
                  <a:latin typeface="Courier New"/>
                  <a:cs typeface="Courier New"/>
                </a:rPr>
                <a:t>c</a:t>
              </a:r>
              <a:endParaRPr lang="en-US" b="1" dirty="0" smtClean="0">
                <a:solidFill>
                  <a:srgbClr val="000000"/>
                </a:solidFill>
                <a:latin typeface="Courier New"/>
                <a:cs typeface="Courier New"/>
              </a:endParaRPr>
            </a:p>
            <a:p>
              <a:pPr algn="dist"/>
              <a:r>
                <a:rPr lang="en-US" b="1" dirty="0" err="1">
                  <a:solidFill>
                    <a:srgbClr val="FF0000"/>
                  </a:solidFill>
                  <a:latin typeface="Courier New"/>
                  <a:cs typeface="Courier New"/>
                </a:rPr>
                <a:t>a</a:t>
              </a:r>
              <a:r>
                <a:rPr lang="en-US" b="1" dirty="0" err="1" smtClean="0">
                  <a:solidFill>
                    <a:srgbClr val="FF0000"/>
                  </a:solidFill>
                  <a:latin typeface="Courier New"/>
                  <a:cs typeface="Courier New"/>
                </a:rPr>
                <a:t>c</a:t>
              </a:r>
              <a:r>
                <a:rPr lang="en-US" dirty="0" err="1" smtClean="0">
                  <a:solidFill>
                    <a:srgbClr val="000000"/>
                  </a:solidFill>
                  <a:latin typeface="Courier New"/>
                  <a:cs typeface="Courier New"/>
                </a:rPr>
                <a:t>aacg</a:t>
              </a:r>
              <a:r>
                <a:rPr lang="en-US" b="1" dirty="0" smtClean="0">
                  <a:solidFill>
                    <a:srgbClr val="000000"/>
                  </a:solidFill>
                  <a:latin typeface="Courier New"/>
                  <a:cs typeface="Courier New"/>
                </a:rPr>
                <a:t>$</a:t>
              </a:r>
            </a:p>
            <a:p>
              <a:pPr algn="dist"/>
              <a:r>
                <a:rPr lang="en-US" b="1" dirty="0" err="1">
                  <a:solidFill>
                    <a:srgbClr val="FF0000"/>
                  </a:solidFill>
                  <a:latin typeface="Courier New"/>
                  <a:cs typeface="Courier New"/>
                </a:rPr>
                <a:t>a</a:t>
              </a:r>
              <a:r>
                <a:rPr lang="en-US" b="1" dirty="0" err="1" smtClean="0">
                  <a:solidFill>
                    <a:srgbClr val="FF0000"/>
                  </a:solidFill>
                  <a:latin typeface="Courier New"/>
                  <a:cs typeface="Courier New"/>
                </a:rPr>
                <a:t>c</a:t>
              </a:r>
              <a:r>
                <a:rPr lang="en-US" dirty="0" err="1" smtClean="0">
                  <a:solidFill>
                    <a:srgbClr val="000000"/>
                  </a:solidFill>
                  <a:latin typeface="Courier New"/>
                  <a:cs typeface="Courier New"/>
                </a:rPr>
                <a:t>g$ac</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smtClean="0">
                  <a:solidFill>
                    <a:srgbClr val="000000"/>
                  </a:solidFill>
                  <a:latin typeface="Courier New"/>
                  <a:cs typeface="Courier New"/>
                </a:rPr>
                <a:t>aacg$</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smtClean="0">
                  <a:solidFill>
                    <a:srgbClr val="000000"/>
                  </a:solidFill>
                  <a:latin typeface="Courier New"/>
                  <a:cs typeface="Courier New"/>
                </a:rPr>
                <a:t>g$aca</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smtClean="0">
                  <a:solidFill>
                    <a:srgbClr val="000000"/>
                  </a:solidFill>
                  <a:latin typeface="Courier New"/>
                  <a:cs typeface="Courier New"/>
                </a:rPr>
                <a:t>$acaa</a:t>
              </a:r>
              <a:r>
                <a:rPr lang="en-US" b="1" dirty="0" err="1" smtClean="0">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smtClean="0">
                  <a:solidFill>
                    <a:srgbClr val="000000"/>
                  </a:solidFill>
                  <a:latin typeface="Courier New"/>
                  <a:cs typeface="Courier New"/>
                </a:rPr>
                <a:t>a</a:t>
              </a:r>
              <a:r>
                <a:rPr lang="en-US" b="1" dirty="0" err="1" smtClean="0">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2818179"/>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smtClean="0">
                  <a:solidFill>
                    <a:srgbClr val="000000"/>
                  </a:solidFill>
                  <a:latin typeface="Courier New"/>
                  <a:cs typeface="Courier New"/>
                </a:rPr>
                <a:t>$</a:t>
              </a:r>
              <a:r>
                <a:rPr lang="en-US" dirty="0" err="1" smtClean="0">
                  <a:solidFill>
                    <a:srgbClr val="000000"/>
                  </a:solidFill>
                  <a:latin typeface="Courier New"/>
                  <a:cs typeface="Courier New"/>
                </a:rPr>
                <a:t>acaac</a:t>
              </a:r>
              <a:r>
                <a:rPr lang="en-US" b="1" dirty="0" err="1" smtClean="0">
                  <a:solidFill>
                    <a:srgbClr val="000000"/>
                  </a:solidFill>
                  <a:latin typeface="Courier New"/>
                  <a:cs typeface="Courier New"/>
                </a:rPr>
                <a:t>g</a:t>
              </a:r>
              <a:endParaRPr lang="en-US" b="1" dirty="0" smtClean="0">
                <a:solidFill>
                  <a:srgbClr val="000000"/>
                </a:solidFill>
                <a:latin typeface="Courier New"/>
                <a:cs typeface="Courier New"/>
              </a:endParaRPr>
            </a:p>
            <a:p>
              <a:pPr algn="dist"/>
              <a:r>
                <a:rPr lang="en-US" b="1" dirty="0" err="1">
                  <a:solidFill>
                    <a:srgbClr val="FF0000"/>
                  </a:solidFill>
                  <a:latin typeface="Courier New"/>
                  <a:cs typeface="Courier New"/>
                </a:rPr>
                <a:t>a</a:t>
              </a:r>
              <a:r>
                <a:rPr lang="en-US" b="1" dirty="0" err="1" smtClean="0">
                  <a:solidFill>
                    <a:srgbClr val="FF0000"/>
                  </a:solidFill>
                  <a:latin typeface="Courier New"/>
                  <a:cs typeface="Courier New"/>
                </a:rPr>
                <a:t>ac</a:t>
              </a:r>
              <a:r>
                <a:rPr lang="en-US" dirty="0" err="1" smtClean="0">
                  <a:solidFill>
                    <a:srgbClr val="000000"/>
                  </a:solidFill>
                  <a:latin typeface="Courier New"/>
                  <a:cs typeface="Courier New"/>
                </a:rPr>
                <a:t>g$a</a:t>
              </a:r>
              <a:r>
                <a:rPr lang="en-US" b="1" dirty="0" err="1" smtClean="0">
                  <a:solidFill>
                    <a:srgbClr val="000000"/>
                  </a:solidFill>
                  <a:latin typeface="Courier New"/>
                  <a:cs typeface="Courier New"/>
                </a:rPr>
                <a:t>c</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caacg</a:t>
              </a:r>
              <a:r>
                <a:rPr lang="en-US" b="1" dirty="0" smtClean="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cg$ac</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latin typeface="Courier New"/>
                  <a:cs typeface="Courier New"/>
                </a:rPr>
                <a:t>c</a:t>
              </a:r>
              <a:r>
                <a:rPr lang="en-US" dirty="0" err="1" smtClean="0">
                  <a:solidFill>
                    <a:srgbClr val="000000"/>
                  </a:solidFill>
                  <a:latin typeface="Courier New"/>
                  <a:cs typeface="Courier New"/>
                </a:rPr>
                <a:t>aacg$</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smtClean="0">
                  <a:solidFill>
                    <a:srgbClr val="000000"/>
                  </a:solidFill>
                  <a:latin typeface="Courier New"/>
                  <a:cs typeface="Courier New"/>
                </a:rPr>
                <a:t>g$aca</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smtClean="0">
                  <a:solidFill>
                    <a:srgbClr val="000000"/>
                  </a:solidFill>
                  <a:latin typeface="Courier New"/>
                  <a:cs typeface="Courier New"/>
                </a:rPr>
                <a:t>$acaa</a:t>
              </a:r>
              <a:r>
                <a:rPr lang="en-US" b="1" dirty="0" err="1" smtClean="0">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smtClean="0">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5772054"/>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86" y="5751496"/>
            <a:ext cx="4015735" cy="516060"/>
          </a:xfrm>
          <a:prstGeom prst="rect">
            <a:avLst/>
          </a:prstGeom>
        </p:spPr>
      </p:pic>
      <p:sp>
        <p:nvSpPr>
          <p:cNvPr id="57" name="TextBox 56"/>
          <p:cNvSpPr txBox="1"/>
          <p:nvPr/>
        </p:nvSpPr>
        <p:spPr>
          <a:xfrm>
            <a:off x="1172952" y="1113047"/>
            <a:ext cx="6821699" cy="1569660"/>
          </a:xfrm>
          <a:prstGeom prst="rect">
            <a:avLst/>
          </a:prstGeom>
          <a:noFill/>
        </p:spPr>
        <p:txBody>
          <a:bodyPr wrap="none" rtlCol="0">
            <a:spAutoFit/>
          </a:bodyPr>
          <a:lstStyle/>
          <a:p>
            <a:r>
              <a:rPr lang="en-US" sz="2400" dirty="0" smtClean="0"/>
              <a:t>Find exact match of </a:t>
            </a:r>
            <a:r>
              <a:rPr lang="en-US" sz="2400" dirty="0" err="1" smtClean="0">
                <a:latin typeface="Courier New"/>
                <a:cs typeface="Courier New"/>
              </a:rPr>
              <a:t>aac</a:t>
            </a:r>
            <a:r>
              <a:rPr lang="en-US" sz="2400" dirty="0" smtClean="0"/>
              <a:t> in the sequence </a:t>
            </a:r>
            <a:r>
              <a:rPr lang="en-US" sz="2400" dirty="0"/>
              <a:t>of </a:t>
            </a:r>
            <a:r>
              <a:rPr lang="en-US" sz="2400" dirty="0" err="1" smtClean="0">
                <a:latin typeface="Courier New"/>
                <a:cs typeface="Courier New"/>
              </a:rPr>
              <a:t>acaacg</a:t>
            </a:r>
            <a:endParaRPr lang="en-US" sz="2400" dirty="0" smtClean="0">
              <a:latin typeface="Courier New"/>
              <a:cs typeface="Courier New"/>
            </a:endParaRPr>
          </a:p>
          <a:p>
            <a:endParaRPr lang="en-US" sz="2400" dirty="0">
              <a:latin typeface="Courier New"/>
              <a:cs typeface="Courier New"/>
            </a:endParaRPr>
          </a:p>
          <a:p>
            <a:pPr marL="457200" indent="-457200">
              <a:buAutoNum type="arabicPeriod"/>
            </a:pPr>
            <a:r>
              <a:rPr lang="en-US" sz="2400" dirty="0" smtClean="0">
                <a:cs typeface="Courier New"/>
              </a:rPr>
              <a:t>BWA(</a:t>
            </a:r>
            <a:r>
              <a:rPr lang="en-US" sz="2400" dirty="0" err="1">
                <a:latin typeface="Courier New"/>
                <a:cs typeface="Courier New"/>
              </a:rPr>
              <a:t>acaacg</a:t>
            </a:r>
            <a:r>
              <a:rPr lang="en-US" sz="2400" dirty="0" smtClean="0">
                <a:cs typeface="Courier New"/>
              </a:rPr>
              <a:t>) is </a:t>
            </a:r>
            <a:r>
              <a:rPr lang="en-US" sz="2400" dirty="0" err="1" smtClean="0">
                <a:latin typeface="Courier New"/>
                <a:cs typeface="Courier New"/>
              </a:rPr>
              <a:t>gc$aaac</a:t>
            </a:r>
            <a:endParaRPr lang="en-US" sz="2400" dirty="0" smtClean="0">
              <a:latin typeface="Courier New"/>
              <a:cs typeface="Courier New"/>
            </a:endParaRPr>
          </a:p>
          <a:p>
            <a:pPr marL="457200" indent="-457200">
              <a:buAutoNum type="arabicPeriod"/>
            </a:pPr>
            <a:r>
              <a:rPr lang="en-US" sz="2400" dirty="0" smtClean="0">
                <a:cs typeface="Courier New"/>
              </a:rPr>
              <a:t>searching</a:t>
            </a:r>
            <a:r>
              <a:rPr lang="en-US" sz="2400" dirty="0" smtClean="0"/>
              <a:t> </a:t>
            </a:r>
            <a:endParaRPr lang="en-US" sz="2400" dirty="0"/>
          </a:p>
        </p:txBody>
      </p:sp>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2609092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13721</TotalTime>
  <Words>3021</Words>
  <Application>Microsoft Macintosh PowerPoint</Application>
  <PresentationFormat>On-screen Show (4:3)</PresentationFormat>
  <Paragraphs>486</Paragraphs>
  <Slides>33</Slides>
  <Notes>5</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Alignment (II)  Bioinformatics Applications (PLPTH813)</vt:lpstr>
      <vt:lpstr>Alignment I - review</vt:lpstr>
      <vt:lpstr>Outline</vt:lpstr>
      <vt:lpstr>Relationship among different algorithms</vt:lpstr>
      <vt:lpstr>Short-read alignments</vt:lpstr>
      <vt:lpstr>Indexing speeds up searching</vt:lpstr>
      <vt:lpstr>Indexing algorithms</vt:lpstr>
      <vt:lpstr>Burrows–Wheeler transform</vt:lpstr>
      <vt:lpstr>Matching algorithms in Bowtie and BWA </vt:lpstr>
      <vt:lpstr>BWA searching</vt:lpstr>
      <vt:lpstr>BWA searching</vt:lpstr>
      <vt:lpstr>Working flow</vt:lpstr>
      <vt:lpstr>Alignment issues</vt:lpstr>
      <vt:lpstr>Solutions</vt:lpstr>
      <vt:lpstr>The aligner: BWA</vt:lpstr>
      <vt:lpstr>Build a BWA sequence index database</vt:lpstr>
      <vt:lpstr>Align queries (reads) to the reference with BWA-MEM</vt:lpstr>
      <vt:lpstr>Question</vt:lpstr>
      <vt:lpstr>Alignment format: SAM</vt:lpstr>
      <vt:lpstr>SAM section 1: headers</vt:lpstr>
      <vt:lpstr>SAM section 2: the alignment section</vt:lpstr>
      <vt:lpstr>FLAG (for single-end or paired-end reads)</vt:lpstr>
      <vt:lpstr>MAPQ: Mapping quality</vt:lpstr>
      <vt:lpstr>Factors influencing mapping quality</vt:lpstr>
      <vt:lpstr>CIGAR</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vector>
  </TitlesOfParts>
  <Company>Kansas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181</cp:revision>
  <dcterms:created xsi:type="dcterms:W3CDTF">2014-12-15T18:58:14Z</dcterms:created>
  <dcterms:modified xsi:type="dcterms:W3CDTF">2017-02-21T05:53:13Z</dcterms:modified>
</cp:coreProperties>
</file>